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2357" y="-5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F050E0A-72B2-4CB6-B437-2B0E9C7816E5}" type="datetimeFigureOut">
              <a:rPr lang="es-AR" smtClean="0"/>
              <a:t>14/5/2022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2741168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F050E0A-72B2-4CB6-B437-2B0E9C7816E5}" type="datetimeFigureOut">
              <a:rPr lang="es-AR" smtClean="0"/>
              <a:t>14/5/2022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65177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F050E0A-72B2-4CB6-B437-2B0E9C7816E5}" type="datetimeFigureOut">
              <a:rPr lang="es-AR" smtClean="0"/>
              <a:t>14/5/2022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266262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F050E0A-72B2-4CB6-B437-2B0E9C7816E5}" type="datetimeFigureOut">
              <a:rPr lang="es-AR" smtClean="0"/>
              <a:t>14/5/2022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107047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F050E0A-72B2-4CB6-B437-2B0E9C7816E5}" type="datetimeFigureOut">
              <a:rPr lang="es-AR" smtClean="0"/>
              <a:t>14/5/2022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3827285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F050E0A-72B2-4CB6-B437-2B0E9C7816E5}" type="datetimeFigureOut">
              <a:rPr lang="es-AR" smtClean="0"/>
              <a:t>14/5/2022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316230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618442"/>
            <a:ext cx="2901255" cy="532218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F050E0A-72B2-4CB6-B437-2B0E9C7816E5}" type="datetimeFigureOut">
              <a:rPr lang="es-AR" smtClean="0"/>
              <a:t>14/5/2022</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3552819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F050E0A-72B2-4CB6-B437-2B0E9C7816E5}" type="datetimeFigureOut">
              <a:rPr lang="es-AR" smtClean="0"/>
              <a:t>14/5/2022</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2653510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50E0A-72B2-4CB6-B437-2B0E9C7816E5}" type="datetimeFigureOut">
              <a:rPr lang="es-AR" smtClean="0"/>
              <a:t>14/5/2022</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3058379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050E0A-72B2-4CB6-B437-2B0E9C7816E5}" type="datetimeFigureOut">
              <a:rPr lang="es-AR" smtClean="0"/>
              <a:t>14/5/2022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227619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050E0A-72B2-4CB6-B437-2B0E9C7816E5}" type="datetimeFigureOut">
              <a:rPr lang="es-AR" smtClean="0"/>
              <a:t>14/5/2022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7006A88-691F-4745-BEE1-1FF8C6868142}" type="slidenum">
              <a:rPr lang="es-AR" smtClean="0"/>
              <a:t>‹Nº›</a:t>
            </a:fld>
            <a:endParaRPr lang="es-AR"/>
          </a:p>
        </p:txBody>
      </p:sp>
    </p:spTree>
    <p:extLst>
      <p:ext uri="{BB962C8B-B14F-4D97-AF65-F5344CB8AC3E}">
        <p14:creationId xmlns:p14="http://schemas.microsoft.com/office/powerpoint/2010/main" val="31001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F050E0A-72B2-4CB6-B437-2B0E9C7816E5}" type="datetimeFigureOut">
              <a:rPr lang="es-AR" smtClean="0"/>
              <a:t>14/5/2022</a:t>
            </a:fld>
            <a:endParaRPr lang="es-A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7006A88-691F-4745-BEE1-1FF8C6868142}" type="slidenum">
              <a:rPr lang="es-AR" smtClean="0"/>
              <a:t>‹Nº›</a:t>
            </a:fld>
            <a:endParaRPr lang="es-AR"/>
          </a:p>
        </p:txBody>
      </p:sp>
    </p:spTree>
    <p:extLst>
      <p:ext uri="{BB962C8B-B14F-4D97-AF65-F5344CB8AC3E}">
        <p14:creationId xmlns:p14="http://schemas.microsoft.com/office/powerpoint/2010/main" val="2078236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6D6A3D-FDD6-B43F-5BAC-F4253B511397}"/>
              </a:ext>
            </a:extLst>
          </p:cNvPr>
          <p:cNvSpPr>
            <a:spLocks noGrp="1"/>
          </p:cNvSpPr>
          <p:nvPr>
            <p:ph type="ctrTitle"/>
          </p:nvPr>
        </p:nvSpPr>
        <p:spPr>
          <a:xfrm>
            <a:off x="0" y="573205"/>
            <a:ext cx="6858000" cy="750627"/>
          </a:xfrm>
        </p:spPr>
        <p:txBody>
          <a:bodyPr>
            <a:noAutofit/>
          </a:bodyPr>
          <a:lstStyle/>
          <a:p>
            <a:r>
              <a:rPr lang="es-AR" sz="2000" b="1" dirty="0">
                <a:latin typeface="+mn-lt"/>
              </a:rPr>
              <a:t>USO DE FIJACIONES CORTAS EN FRACTURAS TIPO C TORACOLUMBARES EN PACIENTES CON DAÑO NEUROLÓGICO</a:t>
            </a:r>
          </a:p>
        </p:txBody>
      </p:sp>
      <p:sp>
        <p:nvSpPr>
          <p:cNvPr id="3" name="Subtítulo 2">
            <a:extLst>
              <a:ext uri="{FF2B5EF4-FFF2-40B4-BE49-F238E27FC236}">
                <a16:creationId xmlns:a16="http://schemas.microsoft.com/office/drawing/2014/main" id="{5C85CB14-15B5-4C7F-B22A-FB141C354F76}"/>
              </a:ext>
            </a:extLst>
          </p:cNvPr>
          <p:cNvSpPr>
            <a:spLocks noGrp="1"/>
          </p:cNvSpPr>
          <p:nvPr>
            <p:ph type="subTitle" idx="1"/>
          </p:nvPr>
        </p:nvSpPr>
        <p:spPr>
          <a:xfrm>
            <a:off x="213360" y="1828374"/>
            <a:ext cx="6412992" cy="7790188"/>
          </a:xfrm>
        </p:spPr>
        <p:txBody>
          <a:bodyPr numCol="2" spcCol="180000">
            <a:normAutofit/>
          </a:bodyPr>
          <a:lstStyle/>
          <a:p>
            <a:pPr algn="just" rtl="0">
              <a:spcBef>
                <a:spcPts val="0"/>
              </a:spcBef>
              <a:spcAft>
                <a:spcPts val="0"/>
              </a:spcAft>
            </a:pPr>
            <a:r>
              <a:rPr lang="es-AR" sz="1400" b="1" dirty="0">
                <a:solidFill>
                  <a:srgbClr val="000000"/>
                </a:solidFill>
              </a:rPr>
              <a:t>Introducción</a:t>
            </a:r>
          </a:p>
          <a:p>
            <a:pPr algn="just" rtl="0">
              <a:spcBef>
                <a:spcPts val="0"/>
              </a:spcBef>
              <a:spcAft>
                <a:spcPts val="0"/>
              </a:spcAft>
            </a:pPr>
            <a:r>
              <a:rPr lang="es-AR" sz="1100" b="0" i="0" u="none" strike="noStrike" dirty="0">
                <a:solidFill>
                  <a:srgbClr val="000000"/>
                </a:solidFill>
                <a:effectLst/>
              </a:rPr>
              <a:t>Las fracturas de columna son una lesión común en el contexto de trauma, siendo las más frecuentes aquellas que comprometen el segmento toracolumbar (1). Esta predilección se explica porque dicho segmento corresponde a una zona de transición entre la rígida columna torácica y la más flexible columna lumbar, lo que determina un mayor estrés biomecánico (2). </a:t>
            </a:r>
            <a:endParaRPr lang="es-AR" sz="1100" dirty="0">
              <a:effectLst/>
            </a:endParaRPr>
          </a:p>
          <a:p>
            <a:pPr algn="just" rtl="0">
              <a:spcBef>
                <a:spcPts val="0"/>
              </a:spcBef>
              <a:spcAft>
                <a:spcPts val="0"/>
              </a:spcAft>
            </a:pPr>
            <a:r>
              <a:rPr lang="es-AR" sz="1100" b="0" i="0" u="none" strike="noStrike" dirty="0">
                <a:solidFill>
                  <a:srgbClr val="000000"/>
                </a:solidFill>
                <a:effectLst/>
              </a:rPr>
              <a:t>Las fracturas tipo C de la clasificación AO </a:t>
            </a:r>
            <a:r>
              <a:rPr lang="es-AR" sz="1100" b="0" i="0" u="none" strike="noStrike" dirty="0" err="1">
                <a:solidFill>
                  <a:srgbClr val="000000"/>
                </a:solidFill>
                <a:effectLst/>
              </a:rPr>
              <a:t>Spine</a:t>
            </a:r>
            <a:r>
              <a:rPr lang="es-AR" sz="1100" b="0" i="0" u="none" strike="noStrike" dirty="0">
                <a:solidFill>
                  <a:srgbClr val="000000"/>
                </a:solidFill>
                <a:effectLst/>
              </a:rPr>
              <a:t> corresponden a aquellas que presentan traslación o rotación respecto al eje axial y por definición se asocian a inestabilidad secundaria y mayor grado de secuelas. El compromiso neurológico producido por la compresión de estructuras neurales es sin dudas la complicación más importante por el grado de morbilidad que conlleva, y está presente en alrededor del 15-30% de las fracturas de columna (3). Los segmentos más frecuentemente involucrados en fracturas con compromiso neurológico son el cervical (50%), torácico (20-30%) y toracolumbar (15%). (3)</a:t>
            </a:r>
            <a:endParaRPr lang="es-AR" sz="1100" dirty="0">
              <a:effectLst/>
            </a:endParaRPr>
          </a:p>
          <a:p>
            <a:pPr algn="just" rtl="0">
              <a:spcBef>
                <a:spcPts val="0"/>
              </a:spcBef>
              <a:spcAft>
                <a:spcPts val="0"/>
              </a:spcAft>
            </a:pPr>
            <a:r>
              <a:rPr lang="es-AR" sz="1100" b="0" i="0" u="none" strike="noStrike" dirty="0">
                <a:solidFill>
                  <a:srgbClr val="000000"/>
                </a:solidFill>
                <a:effectLst/>
              </a:rPr>
              <a:t>El manejo de estas lesiones es generalmente quirúrgico y tiene como objetivos proteger y descomprimir estructuras neurales para revertir el daño neurológico o evitar su progresión, prevenir o corregir deformidades, controlar la inestabilidad y recuperar la funcionalidad de la columna (4). Para esto normalmente se utilizan fijaciones largas por vía posterior. Sin embargo, este tipo de instrumentación produce un grado importante de rigidez y se asocia a mayor tiempo quirúrgico y sangrado intraoperatorio que fijaciones cortas (mono o </a:t>
            </a:r>
            <a:r>
              <a:rPr lang="es-AR" sz="1100" b="0" i="0" u="none" strike="noStrike" dirty="0" err="1">
                <a:solidFill>
                  <a:srgbClr val="000000"/>
                </a:solidFill>
                <a:effectLst/>
              </a:rPr>
              <a:t>bi</a:t>
            </a:r>
            <a:r>
              <a:rPr lang="es-AR" sz="1100" b="0" i="0" u="none" strike="noStrike" dirty="0">
                <a:solidFill>
                  <a:srgbClr val="000000"/>
                </a:solidFill>
                <a:effectLst/>
              </a:rPr>
              <a:t> segmentarias). Por otro lado, las fijaciones cortas se podrían asociar a mayores tasas de falla de implante y cifosis secundaria, aunque un metaanálisis de 2017 no encontró diferencias significativas en este aspecto, probablemente gracias a las más modernas técnicas de fijación. (5)</a:t>
            </a:r>
            <a:endParaRPr lang="es-AR" sz="1100" dirty="0">
              <a:effectLst/>
            </a:endParaRPr>
          </a:p>
          <a:p>
            <a:pPr algn="just" rtl="0">
              <a:spcBef>
                <a:spcPts val="0"/>
              </a:spcBef>
              <a:spcAft>
                <a:spcPts val="0"/>
              </a:spcAft>
            </a:pPr>
            <a:r>
              <a:rPr lang="es-AR" sz="1100" b="0" i="0" u="none" strike="noStrike" dirty="0">
                <a:solidFill>
                  <a:srgbClr val="000000"/>
                </a:solidFill>
                <a:effectLst/>
              </a:rPr>
              <a:t>Pese a que en la literatura existe amplia evidencia respecto a fijaciones cortas (4–9), sólo se describen como tratamiento de fracturas tipo A y B de la AO </a:t>
            </a:r>
            <a:r>
              <a:rPr lang="es-AR" sz="1100" b="0" i="0" u="none" strike="noStrike" dirty="0" err="1">
                <a:solidFill>
                  <a:srgbClr val="000000"/>
                </a:solidFill>
                <a:effectLst/>
              </a:rPr>
              <a:t>Spine</a:t>
            </a:r>
            <a:r>
              <a:rPr lang="es-AR" sz="1100" b="0" i="0" u="none" strike="noStrike" dirty="0">
                <a:solidFill>
                  <a:srgbClr val="000000"/>
                </a:solidFill>
                <a:effectLst/>
              </a:rPr>
              <a:t> y no para fracturas tipo C, por lo que se desconoce si pudiesen ser una opción adecuada para este tipo de fracturas.</a:t>
            </a:r>
          </a:p>
          <a:p>
            <a:pPr algn="just" rtl="0">
              <a:spcBef>
                <a:spcPts val="0"/>
              </a:spcBef>
              <a:spcAft>
                <a:spcPts val="0"/>
              </a:spcAft>
            </a:pPr>
            <a:r>
              <a:rPr lang="es-AR" sz="1100" dirty="0">
                <a:effectLst/>
              </a:rPr>
              <a:t>El objetivo del presente estudio es describir la morfología de las fracturas de columna toracolumbar tipo C operadas en pacientes con compromiso neurológico, comparando aquellos operados con fijaciones cortas y largas.</a:t>
            </a:r>
          </a:p>
          <a:p>
            <a:pPr algn="just" rtl="0">
              <a:spcBef>
                <a:spcPts val="0"/>
              </a:spcBef>
              <a:spcAft>
                <a:spcPts val="0"/>
              </a:spcAft>
            </a:pPr>
            <a:r>
              <a:rPr lang="es-AR" sz="1400" b="1" dirty="0">
                <a:effectLst/>
              </a:rPr>
              <a:t>Material y Método</a:t>
            </a:r>
          </a:p>
          <a:p>
            <a:pPr algn="just" rtl="0">
              <a:spcBef>
                <a:spcPts val="0"/>
              </a:spcBef>
              <a:spcAft>
                <a:spcPts val="0"/>
              </a:spcAft>
            </a:pPr>
            <a:r>
              <a:rPr lang="es-AR" sz="1100" dirty="0">
                <a:effectLst/>
              </a:rPr>
              <a:t>Retrospectivamente, se revisaron registros clínicos e imágenes de pacientes con fracturas AO tipo C de columna toracolumbar, con compromiso neurológico secundario, que fueron tratados quirúrgicamente en un único centro de trauma, nivel I. </a:t>
            </a:r>
          </a:p>
          <a:p>
            <a:pPr algn="just" rtl="0">
              <a:spcBef>
                <a:spcPts val="0"/>
              </a:spcBef>
              <a:spcAft>
                <a:spcPts val="0"/>
              </a:spcAft>
            </a:pPr>
            <a:r>
              <a:rPr lang="es-AR" sz="1100" dirty="0">
                <a:effectLst/>
              </a:rPr>
              <a:t>Se compararon aquellos tratados con fijaciones cortas y fijaciones largas respecto a la consolidación y tiempo operatorio. Además, se analizaron las características morfológicas de cada fractura </a:t>
            </a:r>
            <a:r>
              <a:rPr lang="es-AR" sz="1100" dirty="0"/>
              <a:t>con el fin de determinar si alguna de ellas se asociaba a la elección de un método de fijación en particular. </a:t>
            </a:r>
            <a:r>
              <a:rPr lang="es-AR" sz="1100" dirty="0">
                <a:effectLst/>
              </a:rPr>
              <a:t>Se excluyeron pacientes operados en otros centros, aquellos con registros clínicos incompletos o sin imágenes preoperatorias en el sistema.</a:t>
            </a:r>
          </a:p>
          <a:p>
            <a:pPr algn="just" rtl="0">
              <a:spcBef>
                <a:spcPts val="0"/>
              </a:spcBef>
              <a:spcAft>
                <a:spcPts val="0"/>
              </a:spcAft>
            </a:pPr>
            <a:r>
              <a:rPr lang="es-AR" sz="1400" b="1" dirty="0"/>
              <a:t>Resultados</a:t>
            </a:r>
            <a:endParaRPr lang="es-AR" sz="4000" b="1" dirty="0"/>
          </a:p>
          <a:p>
            <a:pPr algn="just" rtl="0">
              <a:spcBef>
                <a:spcPts val="0"/>
              </a:spcBef>
              <a:spcAft>
                <a:spcPts val="0"/>
              </a:spcAft>
            </a:pPr>
            <a:r>
              <a:rPr lang="es-AR" sz="1100" dirty="0"/>
              <a:t>Se incluyeron 29 pacientes, 14 operados con fijaciones cortas (3 </a:t>
            </a:r>
            <a:r>
              <a:rPr lang="es-AR" sz="1100" dirty="0" err="1"/>
              <a:t>mono-segmentarias</a:t>
            </a:r>
            <a:r>
              <a:rPr lang="es-AR" sz="1100" dirty="0"/>
              <a:t> y 11 </a:t>
            </a:r>
            <a:r>
              <a:rPr lang="es-AR" sz="1100" dirty="0" err="1"/>
              <a:t>bi-segmentarias</a:t>
            </a:r>
            <a:r>
              <a:rPr lang="es-AR" sz="1100" dirty="0"/>
              <a:t>) y 15 con fijaciones largas. Ambos grupos fueron comparables, sin diferencias en cuanto a edad (p=0.29), ni género (p=0.667). Con un seguimiento promedio de 6 años (1-24 años), se logró un 100% de consolidación en ambos grupos, sin ninguna falla de osteosíntesis. Se observó una tendencia a menor tiempo operatorio en fijaciones </a:t>
            </a:r>
            <a:r>
              <a:rPr lang="es-AR" sz="1100" dirty="0" err="1"/>
              <a:t>mono-segmentarias</a:t>
            </a:r>
            <a:r>
              <a:rPr lang="es-AR" sz="1100" dirty="0"/>
              <a:t>, aunque sin alcanzar la significancia estadística. No se encontraron diferencias estadísticamente significativas respecto a características morfológicas analizadas.</a:t>
            </a:r>
          </a:p>
          <a:p>
            <a:pPr algn="just" rtl="0">
              <a:spcBef>
                <a:spcPts val="0"/>
              </a:spcBef>
              <a:spcAft>
                <a:spcPts val="0"/>
              </a:spcAft>
            </a:pPr>
            <a:r>
              <a:rPr lang="es-AR" sz="1400" b="1" dirty="0"/>
              <a:t>Conclusiones</a:t>
            </a:r>
          </a:p>
          <a:p>
            <a:pPr algn="just" rtl="0">
              <a:spcBef>
                <a:spcPts val="0"/>
              </a:spcBef>
              <a:spcAft>
                <a:spcPts val="0"/>
              </a:spcAft>
            </a:pPr>
            <a:r>
              <a:rPr lang="es-AR" sz="1100" dirty="0"/>
              <a:t>El presente estudio es el primero que analiza el uso de fijaciones cortas como manejo de fracturas tipo C toracolumbares. Es destacable que no se observó ninguna falla de osteosíntesis y que se obtuvo un 100% de consolidación en ambos grupos, lo que sugiere que el uso de fijaciones cortas en el grupo de pacientes estudiado es una opción que puede tener un rol. </a:t>
            </a:r>
          </a:p>
          <a:p>
            <a:pPr algn="just" rtl="0">
              <a:spcBef>
                <a:spcPts val="0"/>
              </a:spcBef>
              <a:spcAft>
                <a:spcPts val="0"/>
              </a:spcAft>
            </a:pPr>
            <a:r>
              <a:rPr lang="es-AR" sz="1100" dirty="0"/>
              <a:t>No se encontraron diferencias significativas entre ambos grupos respecto a las características morfológicas de la fractura, por lo que no se pueden realizar recomendaciones  respecto a qué fracturas fijar con cada método.</a:t>
            </a:r>
          </a:p>
          <a:p>
            <a:pPr algn="just" rtl="0">
              <a:spcBef>
                <a:spcPts val="0"/>
              </a:spcBef>
              <a:spcAft>
                <a:spcPts val="0"/>
              </a:spcAft>
            </a:pPr>
            <a:r>
              <a:rPr lang="es-AR" sz="1100" dirty="0"/>
              <a:t>El diseño retrospectivo y las limitaciones en los registros clínicos más antiguos son las principales debilidades del estudio, ya que llevaron a la exclusión de un número importante de pacientes. Se requiere de más estudios para obtener conclusiones con un mayor nivel de evidencia.</a:t>
            </a:r>
          </a:p>
        </p:txBody>
      </p:sp>
      <p:pic>
        <p:nvPicPr>
          <p:cNvPr id="5" name="Imagen 4">
            <a:extLst>
              <a:ext uri="{FF2B5EF4-FFF2-40B4-BE49-F238E27FC236}">
                <a16:creationId xmlns:a16="http://schemas.microsoft.com/office/drawing/2014/main" id="{DD604B67-1E47-1C58-3325-BA059A17A231}"/>
              </a:ext>
            </a:extLst>
          </p:cNvPr>
          <p:cNvPicPr>
            <a:picLocks noChangeAspect="1"/>
          </p:cNvPicPr>
          <p:nvPr/>
        </p:nvPicPr>
        <p:blipFill>
          <a:blip r:embed="rId2"/>
          <a:stretch>
            <a:fillRect/>
          </a:stretch>
        </p:blipFill>
        <p:spPr>
          <a:xfrm>
            <a:off x="5248882" y="68662"/>
            <a:ext cx="1503736" cy="504543"/>
          </a:xfrm>
          <a:prstGeom prst="rect">
            <a:avLst/>
          </a:prstGeom>
        </p:spPr>
      </p:pic>
      <p:pic>
        <p:nvPicPr>
          <p:cNvPr id="6" name="Imagen 5">
            <a:extLst>
              <a:ext uri="{FF2B5EF4-FFF2-40B4-BE49-F238E27FC236}">
                <a16:creationId xmlns:a16="http://schemas.microsoft.com/office/drawing/2014/main" id="{081309D8-80A4-B936-A9B7-725D214E6460}"/>
              </a:ext>
            </a:extLst>
          </p:cNvPr>
          <p:cNvPicPr>
            <a:picLocks noChangeAspect="1"/>
          </p:cNvPicPr>
          <p:nvPr/>
        </p:nvPicPr>
        <p:blipFill>
          <a:blip r:embed="rId3"/>
          <a:stretch>
            <a:fillRect/>
          </a:stretch>
        </p:blipFill>
        <p:spPr>
          <a:xfrm>
            <a:off x="0" y="6805"/>
            <a:ext cx="1798320" cy="566400"/>
          </a:xfrm>
          <a:prstGeom prst="rect">
            <a:avLst/>
          </a:prstGeom>
        </p:spPr>
      </p:pic>
      <p:sp>
        <p:nvSpPr>
          <p:cNvPr id="49" name="CuadroTexto 48">
            <a:extLst>
              <a:ext uri="{FF2B5EF4-FFF2-40B4-BE49-F238E27FC236}">
                <a16:creationId xmlns:a16="http://schemas.microsoft.com/office/drawing/2014/main" id="{687F4181-9245-5D9C-047B-C66165A08E23}"/>
              </a:ext>
            </a:extLst>
          </p:cNvPr>
          <p:cNvSpPr txBox="1"/>
          <p:nvPr/>
        </p:nvSpPr>
        <p:spPr>
          <a:xfrm>
            <a:off x="1002792" y="1276148"/>
            <a:ext cx="4843272" cy="538609"/>
          </a:xfrm>
          <a:prstGeom prst="rect">
            <a:avLst/>
          </a:prstGeom>
          <a:noFill/>
        </p:spPr>
        <p:txBody>
          <a:bodyPr wrap="square" rtlCol="0">
            <a:spAutoFit/>
          </a:bodyPr>
          <a:lstStyle/>
          <a:p>
            <a:r>
              <a:rPr lang="es-AR" sz="1100" dirty="0" err="1"/>
              <a:t>Cirillo</a:t>
            </a:r>
            <a:r>
              <a:rPr lang="es-AR" sz="1100" dirty="0"/>
              <a:t> J</a:t>
            </a:r>
            <a:r>
              <a:rPr lang="es-AR" sz="1100" baseline="30000" dirty="0"/>
              <a:t>1</a:t>
            </a:r>
            <a:r>
              <a:rPr lang="es-AR" sz="1100" dirty="0"/>
              <a:t>, Amoedo F</a:t>
            </a:r>
            <a:r>
              <a:rPr lang="es-AR" sz="1100" baseline="30000" dirty="0"/>
              <a:t>1</a:t>
            </a:r>
            <a:r>
              <a:rPr lang="es-AR" sz="1100" dirty="0"/>
              <a:t>, Ballesteros J</a:t>
            </a:r>
            <a:r>
              <a:rPr lang="es-AR" sz="1100" baseline="30000" dirty="0"/>
              <a:t>2</a:t>
            </a:r>
            <a:r>
              <a:rPr lang="es-AR" sz="1100" dirty="0"/>
              <a:t>, </a:t>
            </a:r>
            <a:r>
              <a:rPr lang="es-AR" sz="1100" dirty="0" err="1"/>
              <a:t>Gimbernat</a:t>
            </a:r>
            <a:r>
              <a:rPr lang="es-AR" sz="1100" dirty="0"/>
              <a:t> M</a:t>
            </a:r>
            <a:r>
              <a:rPr lang="es-AR" sz="1100" baseline="30000" dirty="0"/>
              <a:t>1</a:t>
            </a:r>
            <a:r>
              <a:rPr lang="es-AR" sz="1100" dirty="0"/>
              <a:t>, Urzúa A</a:t>
            </a:r>
            <a:r>
              <a:rPr lang="es-AR" sz="1100" baseline="30000" dirty="0"/>
              <a:t>1</a:t>
            </a:r>
            <a:r>
              <a:rPr lang="es-AR" sz="1100" dirty="0"/>
              <a:t>, Farías I</a:t>
            </a:r>
            <a:r>
              <a:rPr lang="es-AR" sz="1100" baseline="30000" dirty="0"/>
              <a:t>1</a:t>
            </a:r>
            <a:r>
              <a:rPr lang="es-AR" sz="1100" dirty="0"/>
              <a:t>, Del Pino C</a:t>
            </a:r>
            <a:r>
              <a:rPr lang="es-AR" sz="1100" baseline="30000" dirty="0"/>
              <a:t>1</a:t>
            </a:r>
            <a:r>
              <a:rPr lang="es-AR" sz="1100" dirty="0"/>
              <a:t>.</a:t>
            </a:r>
          </a:p>
          <a:p>
            <a:pPr marL="176213" indent="-176213">
              <a:buAutoNum type="arabicPeriod"/>
            </a:pPr>
            <a:r>
              <a:rPr lang="es-AR" sz="900" i="1" dirty="0"/>
              <a:t>Hospital Del Trabajador de Santiago</a:t>
            </a:r>
          </a:p>
          <a:p>
            <a:pPr marL="176213" indent="-176213">
              <a:buAutoNum type="arabicPeriod"/>
            </a:pPr>
            <a:r>
              <a:rPr lang="es-AR" sz="900" i="1" dirty="0"/>
              <a:t>Clínica Cordillera</a:t>
            </a:r>
          </a:p>
        </p:txBody>
      </p:sp>
    </p:spTree>
    <p:extLst>
      <p:ext uri="{BB962C8B-B14F-4D97-AF65-F5344CB8AC3E}">
        <p14:creationId xmlns:p14="http://schemas.microsoft.com/office/powerpoint/2010/main" val="1788546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6D6A3D-FDD6-B43F-5BAC-F4253B511397}"/>
              </a:ext>
            </a:extLst>
          </p:cNvPr>
          <p:cNvSpPr>
            <a:spLocks noGrp="1"/>
          </p:cNvSpPr>
          <p:nvPr>
            <p:ph type="ctrTitle"/>
          </p:nvPr>
        </p:nvSpPr>
        <p:spPr>
          <a:xfrm>
            <a:off x="0" y="573205"/>
            <a:ext cx="6858000" cy="750627"/>
          </a:xfrm>
        </p:spPr>
        <p:txBody>
          <a:bodyPr>
            <a:noAutofit/>
          </a:bodyPr>
          <a:lstStyle/>
          <a:p>
            <a:r>
              <a:rPr lang="es-AR" sz="2000" b="1" dirty="0"/>
              <a:t>USO DE FIJACIONES CORTAS EN FRACTURAS TIPO C TORACOLUMBARES EN PACIENTES CON DAÑO NEUROLÓGICO</a:t>
            </a:r>
          </a:p>
        </p:txBody>
      </p:sp>
      <p:pic>
        <p:nvPicPr>
          <p:cNvPr id="5" name="Imagen 4">
            <a:extLst>
              <a:ext uri="{FF2B5EF4-FFF2-40B4-BE49-F238E27FC236}">
                <a16:creationId xmlns:a16="http://schemas.microsoft.com/office/drawing/2014/main" id="{DD604B67-1E47-1C58-3325-BA059A17A231}"/>
              </a:ext>
            </a:extLst>
          </p:cNvPr>
          <p:cNvPicPr>
            <a:picLocks noChangeAspect="1"/>
          </p:cNvPicPr>
          <p:nvPr/>
        </p:nvPicPr>
        <p:blipFill>
          <a:blip r:embed="rId2"/>
          <a:stretch>
            <a:fillRect/>
          </a:stretch>
        </p:blipFill>
        <p:spPr>
          <a:xfrm>
            <a:off x="5248882" y="68662"/>
            <a:ext cx="1503736" cy="504543"/>
          </a:xfrm>
          <a:prstGeom prst="rect">
            <a:avLst/>
          </a:prstGeom>
        </p:spPr>
      </p:pic>
      <p:pic>
        <p:nvPicPr>
          <p:cNvPr id="6" name="Imagen 5">
            <a:extLst>
              <a:ext uri="{FF2B5EF4-FFF2-40B4-BE49-F238E27FC236}">
                <a16:creationId xmlns:a16="http://schemas.microsoft.com/office/drawing/2014/main" id="{081309D8-80A4-B936-A9B7-725D214E6460}"/>
              </a:ext>
            </a:extLst>
          </p:cNvPr>
          <p:cNvPicPr>
            <a:picLocks noChangeAspect="1"/>
          </p:cNvPicPr>
          <p:nvPr/>
        </p:nvPicPr>
        <p:blipFill>
          <a:blip r:embed="rId3"/>
          <a:stretch>
            <a:fillRect/>
          </a:stretch>
        </p:blipFill>
        <p:spPr>
          <a:xfrm>
            <a:off x="0" y="6805"/>
            <a:ext cx="1798320" cy="566400"/>
          </a:xfrm>
          <a:prstGeom prst="rect">
            <a:avLst/>
          </a:prstGeom>
        </p:spPr>
      </p:pic>
      <p:grpSp>
        <p:nvGrpSpPr>
          <p:cNvPr id="13" name="Grupo 12">
            <a:extLst>
              <a:ext uri="{FF2B5EF4-FFF2-40B4-BE49-F238E27FC236}">
                <a16:creationId xmlns:a16="http://schemas.microsoft.com/office/drawing/2014/main" id="{38306C6C-B70F-5966-D7ED-3D57879CE8E1}"/>
              </a:ext>
            </a:extLst>
          </p:cNvPr>
          <p:cNvGrpSpPr/>
          <p:nvPr/>
        </p:nvGrpSpPr>
        <p:grpSpPr>
          <a:xfrm>
            <a:off x="3450467" y="1828375"/>
            <a:ext cx="1441198" cy="2000611"/>
            <a:chOff x="3450467" y="1828375"/>
            <a:chExt cx="1441198" cy="2000611"/>
          </a:xfrm>
        </p:grpSpPr>
        <p:pic>
          <p:nvPicPr>
            <p:cNvPr id="15" name="Imagen 14">
              <a:extLst>
                <a:ext uri="{FF2B5EF4-FFF2-40B4-BE49-F238E27FC236}">
                  <a16:creationId xmlns:a16="http://schemas.microsoft.com/office/drawing/2014/main" id="{54932187-8A10-E460-04F2-A56AF5C0B518}"/>
                </a:ext>
              </a:extLst>
            </p:cNvPr>
            <p:cNvPicPr>
              <a:picLocks noChangeAspect="1"/>
            </p:cNvPicPr>
            <p:nvPr/>
          </p:nvPicPr>
          <p:blipFill>
            <a:blip r:embed="rId4"/>
            <a:stretch>
              <a:fillRect/>
            </a:stretch>
          </p:blipFill>
          <p:spPr>
            <a:xfrm>
              <a:off x="3450467" y="1828375"/>
              <a:ext cx="1441198" cy="2000611"/>
            </a:xfrm>
            <a:prstGeom prst="rect">
              <a:avLst/>
            </a:prstGeom>
          </p:spPr>
        </p:pic>
        <p:sp>
          <p:nvSpPr>
            <p:cNvPr id="16" name="CuadroTexto 15">
              <a:extLst>
                <a:ext uri="{FF2B5EF4-FFF2-40B4-BE49-F238E27FC236}">
                  <a16:creationId xmlns:a16="http://schemas.microsoft.com/office/drawing/2014/main" id="{6906561C-AAB2-C2A8-A2EC-BAE7E5BBE659}"/>
                </a:ext>
              </a:extLst>
            </p:cNvPr>
            <p:cNvSpPr txBox="1"/>
            <p:nvPr/>
          </p:nvSpPr>
          <p:spPr>
            <a:xfrm>
              <a:off x="3453598" y="3582765"/>
              <a:ext cx="292212" cy="246221"/>
            </a:xfrm>
            <a:prstGeom prst="rect">
              <a:avLst/>
            </a:prstGeom>
            <a:noFill/>
          </p:spPr>
          <p:txBody>
            <a:bodyPr wrap="square" rtlCol="0">
              <a:spAutoFit/>
            </a:bodyPr>
            <a:lstStyle/>
            <a:p>
              <a:r>
                <a:rPr lang="es-AR" sz="1000" dirty="0">
                  <a:solidFill>
                    <a:schemeClr val="bg1"/>
                  </a:solidFill>
                </a:rPr>
                <a:t>A</a:t>
              </a:r>
            </a:p>
          </p:txBody>
        </p:sp>
      </p:grpSp>
      <p:grpSp>
        <p:nvGrpSpPr>
          <p:cNvPr id="17" name="Grupo 16">
            <a:extLst>
              <a:ext uri="{FF2B5EF4-FFF2-40B4-BE49-F238E27FC236}">
                <a16:creationId xmlns:a16="http://schemas.microsoft.com/office/drawing/2014/main" id="{756CEAC0-6E25-AE0D-AC59-FE7AE99E7332}"/>
              </a:ext>
            </a:extLst>
          </p:cNvPr>
          <p:cNvGrpSpPr/>
          <p:nvPr/>
        </p:nvGrpSpPr>
        <p:grpSpPr>
          <a:xfrm>
            <a:off x="4924105" y="1828375"/>
            <a:ext cx="1788989" cy="2000611"/>
            <a:chOff x="4924105" y="1828375"/>
            <a:chExt cx="1788989" cy="2000611"/>
          </a:xfrm>
        </p:grpSpPr>
        <p:pic>
          <p:nvPicPr>
            <p:cNvPr id="18" name="Imagen 17">
              <a:extLst>
                <a:ext uri="{FF2B5EF4-FFF2-40B4-BE49-F238E27FC236}">
                  <a16:creationId xmlns:a16="http://schemas.microsoft.com/office/drawing/2014/main" id="{764531E8-3D7E-A9ED-92F5-70F10B251F65}"/>
                </a:ext>
              </a:extLst>
            </p:cNvPr>
            <p:cNvPicPr>
              <a:picLocks noChangeAspect="1"/>
            </p:cNvPicPr>
            <p:nvPr/>
          </p:nvPicPr>
          <p:blipFill rotWithShape="1">
            <a:blip r:embed="rId5"/>
            <a:srcRect l="529" b="7146"/>
            <a:stretch/>
          </p:blipFill>
          <p:spPr>
            <a:xfrm>
              <a:off x="4924105" y="1828375"/>
              <a:ext cx="1788989" cy="2000611"/>
            </a:xfrm>
            <a:prstGeom prst="rect">
              <a:avLst/>
            </a:prstGeom>
          </p:spPr>
        </p:pic>
        <p:sp>
          <p:nvSpPr>
            <p:cNvPr id="19" name="CuadroTexto 18">
              <a:extLst>
                <a:ext uri="{FF2B5EF4-FFF2-40B4-BE49-F238E27FC236}">
                  <a16:creationId xmlns:a16="http://schemas.microsoft.com/office/drawing/2014/main" id="{E6DC2499-6455-FE80-C2A3-C86FAA5752B3}"/>
                </a:ext>
              </a:extLst>
            </p:cNvPr>
            <p:cNvSpPr txBox="1"/>
            <p:nvPr/>
          </p:nvSpPr>
          <p:spPr>
            <a:xfrm>
              <a:off x="4924105" y="3577656"/>
              <a:ext cx="292212" cy="246221"/>
            </a:xfrm>
            <a:prstGeom prst="rect">
              <a:avLst/>
            </a:prstGeom>
            <a:noFill/>
          </p:spPr>
          <p:txBody>
            <a:bodyPr wrap="square" rtlCol="0">
              <a:spAutoFit/>
            </a:bodyPr>
            <a:lstStyle/>
            <a:p>
              <a:r>
                <a:rPr lang="es-AR" sz="1000" dirty="0">
                  <a:solidFill>
                    <a:schemeClr val="bg1"/>
                  </a:solidFill>
                </a:rPr>
                <a:t>B</a:t>
              </a:r>
            </a:p>
          </p:txBody>
        </p:sp>
      </p:grpSp>
      <p:grpSp>
        <p:nvGrpSpPr>
          <p:cNvPr id="20" name="Grupo 19">
            <a:extLst>
              <a:ext uri="{FF2B5EF4-FFF2-40B4-BE49-F238E27FC236}">
                <a16:creationId xmlns:a16="http://schemas.microsoft.com/office/drawing/2014/main" id="{6B7855F3-6487-5D35-6EBC-BD5E22934E44}"/>
              </a:ext>
            </a:extLst>
          </p:cNvPr>
          <p:cNvGrpSpPr/>
          <p:nvPr/>
        </p:nvGrpSpPr>
        <p:grpSpPr>
          <a:xfrm>
            <a:off x="3450467" y="3856329"/>
            <a:ext cx="1654693" cy="1654693"/>
            <a:chOff x="3450467" y="3856329"/>
            <a:chExt cx="1654693" cy="1654693"/>
          </a:xfrm>
        </p:grpSpPr>
        <p:pic>
          <p:nvPicPr>
            <p:cNvPr id="21" name="Imagen 20">
              <a:extLst>
                <a:ext uri="{FF2B5EF4-FFF2-40B4-BE49-F238E27FC236}">
                  <a16:creationId xmlns:a16="http://schemas.microsoft.com/office/drawing/2014/main" id="{D9AE27C2-FC6E-1B9F-1931-1821B8E0C411}"/>
                </a:ext>
              </a:extLst>
            </p:cNvPr>
            <p:cNvPicPr>
              <a:picLocks noChangeAspect="1"/>
            </p:cNvPicPr>
            <p:nvPr/>
          </p:nvPicPr>
          <p:blipFill>
            <a:blip r:embed="rId6"/>
            <a:stretch>
              <a:fillRect/>
            </a:stretch>
          </p:blipFill>
          <p:spPr>
            <a:xfrm>
              <a:off x="3450467" y="3856329"/>
              <a:ext cx="1654693" cy="1654693"/>
            </a:xfrm>
            <a:prstGeom prst="rect">
              <a:avLst/>
            </a:prstGeom>
          </p:spPr>
        </p:pic>
        <p:sp>
          <p:nvSpPr>
            <p:cNvPr id="22" name="CuadroTexto 21">
              <a:extLst>
                <a:ext uri="{FF2B5EF4-FFF2-40B4-BE49-F238E27FC236}">
                  <a16:creationId xmlns:a16="http://schemas.microsoft.com/office/drawing/2014/main" id="{3EFEE5C2-1A2C-2E8E-937E-53FE400480E6}"/>
                </a:ext>
              </a:extLst>
            </p:cNvPr>
            <p:cNvSpPr txBox="1"/>
            <p:nvPr/>
          </p:nvSpPr>
          <p:spPr>
            <a:xfrm>
              <a:off x="3450467" y="5264801"/>
              <a:ext cx="292212" cy="246221"/>
            </a:xfrm>
            <a:prstGeom prst="rect">
              <a:avLst/>
            </a:prstGeom>
            <a:noFill/>
          </p:spPr>
          <p:txBody>
            <a:bodyPr wrap="square" rtlCol="0">
              <a:spAutoFit/>
            </a:bodyPr>
            <a:lstStyle/>
            <a:p>
              <a:r>
                <a:rPr lang="es-AR" sz="1000" dirty="0">
                  <a:solidFill>
                    <a:schemeClr val="bg1"/>
                  </a:solidFill>
                </a:rPr>
                <a:t>C</a:t>
              </a:r>
            </a:p>
          </p:txBody>
        </p:sp>
      </p:grpSp>
      <p:grpSp>
        <p:nvGrpSpPr>
          <p:cNvPr id="23" name="Grupo 22">
            <a:extLst>
              <a:ext uri="{FF2B5EF4-FFF2-40B4-BE49-F238E27FC236}">
                <a16:creationId xmlns:a16="http://schemas.microsoft.com/office/drawing/2014/main" id="{63DCE366-C357-1E51-83BA-74511A44F071}"/>
              </a:ext>
            </a:extLst>
          </p:cNvPr>
          <p:cNvGrpSpPr/>
          <p:nvPr/>
        </p:nvGrpSpPr>
        <p:grpSpPr>
          <a:xfrm>
            <a:off x="5132979" y="3856329"/>
            <a:ext cx="1580115" cy="1654693"/>
            <a:chOff x="5132979" y="3856329"/>
            <a:chExt cx="1580115" cy="1654693"/>
          </a:xfrm>
        </p:grpSpPr>
        <p:pic>
          <p:nvPicPr>
            <p:cNvPr id="24" name="Imagen 23">
              <a:extLst>
                <a:ext uri="{FF2B5EF4-FFF2-40B4-BE49-F238E27FC236}">
                  <a16:creationId xmlns:a16="http://schemas.microsoft.com/office/drawing/2014/main" id="{85F4A1F0-ED7B-73AA-E08B-7A6BD6FFD538}"/>
                </a:ext>
              </a:extLst>
            </p:cNvPr>
            <p:cNvPicPr>
              <a:picLocks noChangeAspect="1"/>
            </p:cNvPicPr>
            <p:nvPr/>
          </p:nvPicPr>
          <p:blipFill>
            <a:blip r:embed="rId7"/>
            <a:stretch>
              <a:fillRect/>
            </a:stretch>
          </p:blipFill>
          <p:spPr>
            <a:xfrm>
              <a:off x="5132979" y="3856329"/>
              <a:ext cx="1580115" cy="1654693"/>
            </a:xfrm>
            <a:prstGeom prst="rect">
              <a:avLst/>
            </a:prstGeom>
          </p:spPr>
        </p:pic>
        <p:sp>
          <p:nvSpPr>
            <p:cNvPr id="25" name="CuadroTexto 24">
              <a:extLst>
                <a:ext uri="{FF2B5EF4-FFF2-40B4-BE49-F238E27FC236}">
                  <a16:creationId xmlns:a16="http://schemas.microsoft.com/office/drawing/2014/main" id="{E3712C98-C1B7-72D1-811F-7C09245C34E1}"/>
                </a:ext>
              </a:extLst>
            </p:cNvPr>
            <p:cNvSpPr txBox="1"/>
            <p:nvPr/>
          </p:nvSpPr>
          <p:spPr>
            <a:xfrm>
              <a:off x="5142300" y="5264801"/>
              <a:ext cx="292212" cy="246221"/>
            </a:xfrm>
            <a:prstGeom prst="rect">
              <a:avLst/>
            </a:prstGeom>
            <a:noFill/>
          </p:spPr>
          <p:txBody>
            <a:bodyPr wrap="square" rtlCol="0">
              <a:spAutoFit/>
            </a:bodyPr>
            <a:lstStyle/>
            <a:p>
              <a:r>
                <a:rPr lang="es-AR" sz="1000" dirty="0">
                  <a:solidFill>
                    <a:schemeClr val="bg1"/>
                  </a:solidFill>
                </a:rPr>
                <a:t>D</a:t>
              </a:r>
            </a:p>
          </p:txBody>
        </p:sp>
      </p:grpSp>
      <p:grpSp>
        <p:nvGrpSpPr>
          <p:cNvPr id="26" name="Grupo 25">
            <a:extLst>
              <a:ext uri="{FF2B5EF4-FFF2-40B4-BE49-F238E27FC236}">
                <a16:creationId xmlns:a16="http://schemas.microsoft.com/office/drawing/2014/main" id="{C2452E3F-594E-8664-8BF8-B12A1FF9847B}"/>
              </a:ext>
            </a:extLst>
          </p:cNvPr>
          <p:cNvGrpSpPr/>
          <p:nvPr/>
        </p:nvGrpSpPr>
        <p:grpSpPr>
          <a:xfrm>
            <a:off x="434538" y="4953000"/>
            <a:ext cx="2662810" cy="2489589"/>
            <a:chOff x="1473772" y="7370740"/>
            <a:chExt cx="2268907" cy="2179195"/>
          </a:xfrm>
        </p:grpSpPr>
        <p:pic>
          <p:nvPicPr>
            <p:cNvPr id="27" name="Imagen 26">
              <a:extLst>
                <a:ext uri="{FF2B5EF4-FFF2-40B4-BE49-F238E27FC236}">
                  <a16:creationId xmlns:a16="http://schemas.microsoft.com/office/drawing/2014/main" id="{AD6A3DDA-D440-4306-6D75-42AE96FEEF13}"/>
                </a:ext>
              </a:extLst>
            </p:cNvPr>
            <p:cNvPicPr>
              <a:picLocks noChangeAspect="1"/>
            </p:cNvPicPr>
            <p:nvPr/>
          </p:nvPicPr>
          <p:blipFill>
            <a:blip r:embed="rId8"/>
            <a:stretch>
              <a:fillRect/>
            </a:stretch>
          </p:blipFill>
          <p:spPr>
            <a:xfrm>
              <a:off x="1480071" y="7370740"/>
              <a:ext cx="2262608" cy="2179195"/>
            </a:xfrm>
            <a:prstGeom prst="rect">
              <a:avLst/>
            </a:prstGeom>
          </p:spPr>
        </p:pic>
        <p:sp>
          <p:nvSpPr>
            <p:cNvPr id="28" name="CuadroTexto 27">
              <a:extLst>
                <a:ext uri="{FF2B5EF4-FFF2-40B4-BE49-F238E27FC236}">
                  <a16:creationId xmlns:a16="http://schemas.microsoft.com/office/drawing/2014/main" id="{F6CE3C83-93A8-2583-FBD3-F68DB8EA8BDB}"/>
                </a:ext>
              </a:extLst>
            </p:cNvPr>
            <p:cNvSpPr txBox="1"/>
            <p:nvPr/>
          </p:nvSpPr>
          <p:spPr>
            <a:xfrm>
              <a:off x="1473772" y="9303714"/>
              <a:ext cx="292212" cy="246221"/>
            </a:xfrm>
            <a:prstGeom prst="rect">
              <a:avLst/>
            </a:prstGeom>
            <a:noFill/>
          </p:spPr>
          <p:txBody>
            <a:bodyPr wrap="square" rtlCol="0">
              <a:spAutoFit/>
            </a:bodyPr>
            <a:lstStyle/>
            <a:p>
              <a:r>
                <a:rPr lang="es-AR" sz="1000" dirty="0">
                  <a:solidFill>
                    <a:schemeClr val="bg1"/>
                  </a:solidFill>
                </a:rPr>
                <a:t>A</a:t>
              </a:r>
            </a:p>
          </p:txBody>
        </p:sp>
      </p:grpSp>
      <p:grpSp>
        <p:nvGrpSpPr>
          <p:cNvPr id="38" name="Grupo 37">
            <a:extLst>
              <a:ext uri="{FF2B5EF4-FFF2-40B4-BE49-F238E27FC236}">
                <a16:creationId xmlns:a16="http://schemas.microsoft.com/office/drawing/2014/main" id="{7E6FDF07-1653-55C2-D816-CDA84D31CF40}"/>
              </a:ext>
            </a:extLst>
          </p:cNvPr>
          <p:cNvGrpSpPr/>
          <p:nvPr/>
        </p:nvGrpSpPr>
        <p:grpSpPr>
          <a:xfrm>
            <a:off x="1832428" y="7476786"/>
            <a:ext cx="1264920" cy="2179197"/>
            <a:chOff x="1973580" y="7478881"/>
            <a:chExt cx="1264920" cy="2179197"/>
          </a:xfrm>
        </p:grpSpPr>
        <p:pic>
          <p:nvPicPr>
            <p:cNvPr id="30" name="Imagen 29">
              <a:extLst>
                <a:ext uri="{FF2B5EF4-FFF2-40B4-BE49-F238E27FC236}">
                  <a16:creationId xmlns:a16="http://schemas.microsoft.com/office/drawing/2014/main" id="{B71748AE-F811-87CE-835A-1572194BBCFB}"/>
                </a:ext>
              </a:extLst>
            </p:cNvPr>
            <p:cNvPicPr>
              <a:picLocks noChangeAspect="1"/>
            </p:cNvPicPr>
            <p:nvPr/>
          </p:nvPicPr>
          <p:blipFill rotWithShape="1">
            <a:blip r:embed="rId9"/>
            <a:srcRect l="4475" r="6739"/>
            <a:stretch/>
          </p:blipFill>
          <p:spPr>
            <a:xfrm>
              <a:off x="1973580" y="7478881"/>
              <a:ext cx="1264920" cy="2179197"/>
            </a:xfrm>
            <a:prstGeom prst="rect">
              <a:avLst/>
            </a:prstGeom>
          </p:spPr>
        </p:pic>
        <p:sp>
          <p:nvSpPr>
            <p:cNvPr id="31" name="CuadroTexto 30">
              <a:extLst>
                <a:ext uri="{FF2B5EF4-FFF2-40B4-BE49-F238E27FC236}">
                  <a16:creationId xmlns:a16="http://schemas.microsoft.com/office/drawing/2014/main" id="{A8CB6BFA-C6F7-FFB7-2262-DE378D64E1AC}"/>
                </a:ext>
              </a:extLst>
            </p:cNvPr>
            <p:cNvSpPr txBox="1"/>
            <p:nvPr/>
          </p:nvSpPr>
          <p:spPr>
            <a:xfrm>
              <a:off x="1973580" y="9409762"/>
              <a:ext cx="292212" cy="246221"/>
            </a:xfrm>
            <a:prstGeom prst="rect">
              <a:avLst/>
            </a:prstGeom>
            <a:noFill/>
          </p:spPr>
          <p:txBody>
            <a:bodyPr wrap="square" rtlCol="0">
              <a:spAutoFit/>
            </a:bodyPr>
            <a:lstStyle/>
            <a:p>
              <a:r>
                <a:rPr lang="es-AR" sz="1000" dirty="0">
                  <a:solidFill>
                    <a:schemeClr val="bg1"/>
                  </a:solidFill>
                </a:rPr>
                <a:t>C</a:t>
              </a:r>
            </a:p>
          </p:txBody>
        </p:sp>
      </p:grpSp>
      <p:grpSp>
        <p:nvGrpSpPr>
          <p:cNvPr id="39" name="Grupo 38">
            <a:extLst>
              <a:ext uri="{FF2B5EF4-FFF2-40B4-BE49-F238E27FC236}">
                <a16:creationId xmlns:a16="http://schemas.microsoft.com/office/drawing/2014/main" id="{78EFC843-E302-13D0-62BE-2310243184F0}"/>
              </a:ext>
            </a:extLst>
          </p:cNvPr>
          <p:cNvGrpSpPr/>
          <p:nvPr/>
        </p:nvGrpSpPr>
        <p:grpSpPr>
          <a:xfrm>
            <a:off x="434538" y="7476786"/>
            <a:ext cx="1363783" cy="2188805"/>
            <a:chOff x="434536" y="7478881"/>
            <a:chExt cx="1363783" cy="2188805"/>
          </a:xfrm>
        </p:grpSpPr>
        <p:pic>
          <p:nvPicPr>
            <p:cNvPr id="33" name="Imagen 32">
              <a:extLst>
                <a:ext uri="{FF2B5EF4-FFF2-40B4-BE49-F238E27FC236}">
                  <a16:creationId xmlns:a16="http://schemas.microsoft.com/office/drawing/2014/main" id="{4FE197F5-F1AC-38BA-54FC-D3763D96CB00}"/>
                </a:ext>
              </a:extLst>
            </p:cNvPr>
            <p:cNvPicPr>
              <a:picLocks noChangeAspect="1"/>
            </p:cNvPicPr>
            <p:nvPr/>
          </p:nvPicPr>
          <p:blipFill rotWithShape="1">
            <a:blip r:embed="rId10"/>
            <a:srcRect l="3703" r="3312"/>
            <a:stretch/>
          </p:blipFill>
          <p:spPr>
            <a:xfrm flipH="1">
              <a:off x="434536" y="7478881"/>
              <a:ext cx="1363783" cy="2188805"/>
            </a:xfrm>
            <a:prstGeom prst="rect">
              <a:avLst/>
            </a:prstGeom>
          </p:spPr>
        </p:pic>
        <p:sp>
          <p:nvSpPr>
            <p:cNvPr id="34" name="CuadroTexto 33">
              <a:extLst>
                <a:ext uri="{FF2B5EF4-FFF2-40B4-BE49-F238E27FC236}">
                  <a16:creationId xmlns:a16="http://schemas.microsoft.com/office/drawing/2014/main" id="{25CE675D-F35F-E3FD-3FEB-F27ECF3153C3}"/>
                </a:ext>
              </a:extLst>
            </p:cNvPr>
            <p:cNvSpPr txBox="1"/>
            <p:nvPr/>
          </p:nvSpPr>
          <p:spPr>
            <a:xfrm>
              <a:off x="434536" y="9409762"/>
              <a:ext cx="292212" cy="246221"/>
            </a:xfrm>
            <a:prstGeom prst="rect">
              <a:avLst/>
            </a:prstGeom>
            <a:noFill/>
          </p:spPr>
          <p:txBody>
            <a:bodyPr wrap="square" rtlCol="0">
              <a:spAutoFit/>
            </a:bodyPr>
            <a:lstStyle/>
            <a:p>
              <a:r>
                <a:rPr lang="es-AR" sz="1000" dirty="0">
                  <a:solidFill>
                    <a:schemeClr val="bg1"/>
                  </a:solidFill>
                </a:rPr>
                <a:t>B</a:t>
              </a:r>
            </a:p>
          </p:txBody>
        </p:sp>
      </p:grpSp>
      <p:sp>
        <p:nvSpPr>
          <p:cNvPr id="35" name="CuadroTexto 34">
            <a:extLst>
              <a:ext uri="{FF2B5EF4-FFF2-40B4-BE49-F238E27FC236}">
                <a16:creationId xmlns:a16="http://schemas.microsoft.com/office/drawing/2014/main" id="{044BBEE0-E553-4362-D71B-9267D01BC2E5}"/>
              </a:ext>
            </a:extLst>
          </p:cNvPr>
          <p:cNvSpPr txBox="1"/>
          <p:nvPr/>
        </p:nvSpPr>
        <p:spPr>
          <a:xfrm>
            <a:off x="1002792" y="1276148"/>
            <a:ext cx="4843272" cy="538609"/>
          </a:xfrm>
          <a:prstGeom prst="rect">
            <a:avLst/>
          </a:prstGeom>
          <a:noFill/>
        </p:spPr>
        <p:txBody>
          <a:bodyPr wrap="square" rtlCol="0">
            <a:spAutoFit/>
          </a:bodyPr>
          <a:lstStyle/>
          <a:p>
            <a:r>
              <a:rPr lang="es-AR" sz="1100" dirty="0" err="1"/>
              <a:t>Cirillo</a:t>
            </a:r>
            <a:r>
              <a:rPr lang="es-AR" sz="1100" dirty="0"/>
              <a:t> J</a:t>
            </a:r>
            <a:r>
              <a:rPr lang="es-AR" sz="1100" baseline="30000" dirty="0"/>
              <a:t>1</a:t>
            </a:r>
            <a:r>
              <a:rPr lang="es-AR" sz="1100" dirty="0"/>
              <a:t>, Amoedo F</a:t>
            </a:r>
            <a:r>
              <a:rPr lang="es-AR" sz="1100" baseline="30000" dirty="0"/>
              <a:t>1</a:t>
            </a:r>
            <a:r>
              <a:rPr lang="es-AR" sz="1100" dirty="0"/>
              <a:t>, Ballesteros J</a:t>
            </a:r>
            <a:r>
              <a:rPr lang="es-AR" sz="1100" baseline="30000" dirty="0"/>
              <a:t>2</a:t>
            </a:r>
            <a:r>
              <a:rPr lang="es-AR" sz="1100" dirty="0"/>
              <a:t>, </a:t>
            </a:r>
            <a:r>
              <a:rPr lang="es-AR" sz="1100" dirty="0" err="1"/>
              <a:t>Gimbernat</a:t>
            </a:r>
            <a:r>
              <a:rPr lang="es-AR" sz="1100" dirty="0"/>
              <a:t> M</a:t>
            </a:r>
            <a:r>
              <a:rPr lang="es-AR" sz="1100" baseline="30000" dirty="0"/>
              <a:t>1</a:t>
            </a:r>
            <a:r>
              <a:rPr lang="es-AR" sz="1100" dirty="0"/>
              <a:t>, Urzúa A</a:t>
            </a:r>
            <a:r>
              <a:rPr lang="es-AR" sz="1100" baseline="30000" dirty="0"/>
              <a:t>1</a:t>
            </a:r>
            <a:r>
              <a:rPr lang="es-AR" sz="1100" dirty="0"/>
              <a:t>, Farías I</a:t>
            </a:r>
            <a:r>
              <a:rPr lang="es-AR" sz="1100" baseline="30000" dirty="0"/>
              <a:t>1</a:t>
            </a:r>
            <a:r>
              <a:rPr lang="es-AR" sz="1100" dirty="0"/>
              <a:t>, Del Pino C</a:t>
            </a:r>
            <a:r>
              <a:rPr lang="es-AR" sz="1100" baseline="30000" dirty="0"/>
              <a:t>1</a:t>
            </a:r>
            <a:r>
              <a:rPr lang="es-AR" sz="1100" dirty="0"/>
              <a:t>.</a:t>
            </a:r>
          </a:p>
          <a:p>
            <a:pPr marL="176213" indent="-176213">
              <a:buAutoNum type="arabicPeriod"/>
            </a:pPr>
            <a:r>
              <a:rPr lang="es-AR" sz="900" i="1" dirty="0"/>
              <a:t>Hospital Del Trabajador de Santiago</a:t>
            </a:r>
          </a:p>
          <a:p>
            <a:pPr marL="176213" indent="-176213">
              <a:buAutoNum type="arabicPeriod"/>
            </a:pPr>
            <a:r>
              <a:rPr lang="es-AR" sz="900" i="1" dirty="0"/>
              <a:t>Clínica Cordillera</a:t>
            </a:r>
          </a:p>
        </p:txBody>
      </p:sp>
      <p:sp>
        <p:nvSpPr>
          <p:cNvPr id="9" name="CuadroTexto 8">
            <a:extLst>
              <a:ext uri="{FF2B5EF4-FFF2-40B4-BE49-F238E27FC236}">
                <a16:creationId xmlns:a16="http://schemas.microsoft.com/office/drawing/2014/main" id="{B10CF820-3F5F-8277-C2CA-DB9926CE8954}"/>
              </a:ext>
            </a:extLst>
          </p:cNvPr>
          <p:cNvSpPr txBox="1"/>
          <p:nvPr/>
        </p:nvSpPr>
        <p:spPr>
          <a:xfrm>
            <a:off x="434538" y="2463411"/>
            <a:ext cx="2889396" cy="1107996"/>
          </a:xfrm>
          <a:prstGeom prst="rect">
            <a:avLst/>
          </a:prstGeom>
          <a:noFill/>
        </p:spPr>
        <p:txBody>
          <a:bodyPr wrap="square" rtlCol="0">
            <a:spAutoFit/>
          </a:bodyPr>
          <a:lstStyle/>
          <a:p>
            <a:pPr algn="just"/>
            <a:r>
              <a:rPr lang="es-AR" sz="1100" b="1" dirty="0"/>
              <a:t>Imagen 1:</a:t>
            </a:r>
            <a:r>
              <a:rPr lang="es-AR" sz="1100" dirty="0"/>
              <a:t> Fijación corta. Paciente femenino de 29 años con luxofractura T11-T12, ASIA A. Imagen de Tomografía computada, reconstrucción coronal (A) y sagital (B). Radiografía lateral en postoperatorio inmediato (C) y a los 7 años de seguimiento (D)</a:t>
            </a:r>
            <a:endParaRPr lang="es-AR" sz="1100" b="1" dirty="0"/>
          </a:p>
        </p:txBody>
      </p:sp>
      <p:sp>
        <p:nvSpPr>
          <p:cNvPr id="36" name="CuadroTexto 35">
            <a:extLst>
              <a:ext uri="{FF2B5EF4-FFF2-40B4-BE49-F238E27FC236}">
                <a16:creationId xmlns:a16="http://schemas.microsoft.com/office/drawing/2014/main" id="{2F31E594-936F-B5A4-0D7E-022C8392A3B7}"/>
              </a:ext>
            </a:extLst>
          </p:cNvPr>
          <p:cNvSpPr txBox="1"/>
          <p:nvPr/>
        </p:nvSpPr>
        <p:spPr>
          <a:xfrm>
            <a:off x="3416002" y="5607655"/>
            <a:ext cx="3308417" cy="938719"/>
          </a:xfrm>
          <a:prstGeom prst="rect">
            <a:avLst/>
          </a:prstGeom>
          <a:noFill/>
        </p:spPr>
        <p:txBody>
          <a:bodyPr wrap="square" rtlCol="0">
            <a:spAutoFit/>
          </a:bodyPr>
          <a:lstStyle/>
          <a:p>
            <a:pPr algn="just"/>
            <a:r>
              <a:rPr lang="es-AR" sz="1100" b="1" dirty="0"/>
              <a:t>Imagen 2:</a:t>
            </a:r>
            <a:r>
              <a:rPr lang="es-AR" sz="1100" dirty="0"/>
              <a:t> Fijación larga. Paciente masculino de 30 años con luxofractura T12-L1, ASIA A. Imagen de Tomografía computada, reconstrucción sagital (A). Radiografía lateral en postoperatorio inmediato (B) y a los 5 años de seguimiento (C)</a:t>
            </a:r>
            <a:endParaRPr lang="es-AR" sz="1100" b="1" dirty="0"/>
          </a:p>
        </p:txBody>
      </p:sp>
      <p:sp>
        <p:nvSpPr>
          <p:cNvPr id="40" name="Subtítulo 2">
            <a:extLst>
              <a:ext uri="{FF2B5EF4-FFF2-40B4-BE49-F238E27FC236}">
                <a16:creationId xmlns:a16="http://schemas.microsoft.com/office/drawing/2014/main" id="{7873571D-E596-93AC-8C36-F8D17E762CD4}"/>
              </a:ext>
            </a:extLst>
          </p:cNvPr>
          <p:cNvSpPr txBox="1">
            <a:spLocks/>
          </p:cNvSpPr>
          <p:nvPr/>
        </p:nvSpPr>
        <p:spPr>
          <a:xfrm>
            <a:off x="3384667" y="6636011"/>
            <a:ext cx="3308417" cy="3201327"/>
          </a:xfrm>
          <a:prstGeom prst="rect">
            <a:avLst/>
          </a:prstGeom>
        </p:spPr>
        <p:txBody>
          <a:bodyPr vert="horz" lIns="91440" tIns="45720" rIns="91440" bIns="45720" rtlCol="0">
            <a:normAutofit fontScale="400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just" fontAlgn="base">
              <a:spcBef>
                <a:spcPts val="0"/>
              </a:spcBef>
            </a:pPr>
            <a:r>
              <a:rPr lang="es-AR" sz="2900" b="1" dirty="0">
                <a:solidFill>
                  <a:srgbClr val="000000"/>
                </a:solidFill>
                <a:latin typeface="Calibri" panose="020F0502020204030204" pitchFamily="34" charset="0"/>
              </a:rPr>
              <a:t>Conflictos de interés</a:t>
            </a:r>
          </a:p>
          <a:p>
            <a:pPr algn="just" fontAlgn="base">
              <a:spcBef>
                <a:spcPts val="0"/>
              </a:spcBef>
            </a:pPr>
            <a:r>
              <a:rPr lang="es-AR" sz="2500" dirty="0">
                <a:solidFill>
                  <a:srgbClr val="000000"/>
                </a:solidFill>
                <a:latin typeface="Calibri" panose="020F0502020204030204" pitchFamily="34" charset="0"/>
              </a:rPr>
              <a:t>Ninguno de los autores presenta conflictos de interés para la realización del presente estudio.</a:t>
            </a:r>
          </a:p>
          <a:p>
            <a:pPr algn="just" fontAlgn="base">
              <a:spcBef>
                <a:spcPts val="0"/>
              </a:spcBef>
            </a:pPr>
            <a:endParaRPr lang="es-AR" sz="2300" dirty="0">
              <a:solidFill>
                <a:srgbClr val="000000"/>
              </a:solidFill>
              <a:latin typeface="Calibri" panose="020F0502020204030204" pitchFamily="34" charset="0"/>
            </a:endParaRPr>
          </a:p>
          <a:p>
            <a:pPr algn="just" fontAlgn="base">
              <a:spcBef>
                <a:spcPts val="0"/>
              </a:spcBef>
            </a:pPr>
            <a:r>
              <a:rPr lang="es-AR" sz="2800" b="1" dirty="0">
                <a:solidFill>
                  <a:srgbClr val="000000"/>
                </a:solidFill>
                <a:latin typeface="Calibri" panose="020F0502020204030204" pitchFamily="34" charset="0"/>
              </a:rPr>
              <a:t>Bibliografía</a:t>
            </a:r>
          </a:p>
          <a:p>
            <a:pPr marL="92075" indent="-92075" algn="just" fontAlgn="base">
              <a:spcBef>
                <a:spcPts val="0"/>
              </a:spcBef>
              <a:buFont typeface="+mj-lt"/>
              <a:buAutoNum type="arabicPeriod"/>
            </a:pPr>
            <a:r>
              <a:rPr lang="es-AR" sz="2100" dirty="0">
                <a:solidFill>
                  <a:srgbClr val="000000"/>
                </a:solidFill>
                <a:latin typeface="Calibri" panose="020F0502020204030204" pitchFamily="34" charset="0"/>
              </a:rPr>
              <a:t>Kumar S, </a:t>
            </a:r>
            <a:r>
              <a:rPr lang="es-AR" sz="2100" dirty="0" err="1">
                <a:solidFill>
                  <a:srgbClr val="000000"/>
                </a:solidFill>
                <a:latin typeface="Calibri" panose="020F0502020204030204" pitchFamily="34" charset="0"/>
              </a:rPr>
              <a:t>Patralekh</a:t>
            </a:r>
            <a:r>
              <a:rPr lang="es-AR" sz="2100" dirty="0">
                <a:solidFill>
                  <a:srgbClr val="000000"/>
                </a:solidFill>
                <a:latin typeface="Calibri" panose="020F0502020204030204" pitchFamily="34" charset="0"/>
              </a:rPr>
              <a:t> MK, </a:t>
            </a:r>
            <a:r>
              <a:rPr lang="es-AR" sz="2100" dirty="0" err="1">
                <a:solidFill>
                  <a:srgbClr val="000000"/>
                </a:solidFill>
                <a:latin typeface="Calibri" panose="020F0502020204030204" pitchFamily="34" charset="0"/>
              </a:rPr>
              <a:t>Boruah</a:t>
            </a:r>
            <a:r>
              <a:rPr lang="es-AR" sz="2100" dirty="0">
                <a:solidFill>
                  <a:srgbClr val="000000"/>
                </a:solidFill>
                <a:latin typeface="Calibri" panose="020F0502020204030204" pitchFamily="34" charset="0"/>
              </a:rPr>
              <a:t> T, </a:t>
            </a:r>
            <a:r>
              <a:rPr lang="es-AR" sz="2100" dirty="0" err="1">
                <a:solidFill>
                  <a:srgbClr val="000000"/>
                </a:solidFill>
                <a:latin typeface="Calibri" panose="020F0502020204030204" pitchFamily="34" charset="0"/>
              </a:rPr>
              <a:t>Kareem</a:t>
            </a:r>
            <a:r>
              <a:rPr lang="es-AR" sz="2100" dirty="0">
                <a:solidFill>
                  <a:srgbClr val="000000"/>
                </a:solidFill>
                <a:latin typeface="Calibri" panose="020F0502020204030204" pitchFamily="34" charset="0"/>
              </a:rPr>
              <a:t> SA, Kumar A, Kumar R.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fracture </a:t>
            </a:r>
            <a:r>
              <a:rPr lang="es-AR" sz="2100" dirty="0" err="1">
                <a:solidFill>
                  <a:srgbClr val="000000"/>
                </a:solidFill>
                <a:latin typeface="Calibri" panose="020F0502020204030204" pitchFamily="34" charset="0"/>
              </a:rPr>
              <a:t>dislocation</a:t>
            </a:r>
            <a:r>
              <a:rPr lang="es-AR" sz="2100" dirty="0">
                <a:solidFill>
                  <a:srgbClr val="000000"/>
                </a:solidFill>
                <a:latin typeface="Calibri" panose="020F0502020204030204" pitchFamily="34" charset="0"/>
              </a:rPr>
              <a:t> (AO </a:t>
            </a:r>
            <a:r>
              <a:rPr lang="es-AR" sz="2100" dirty="0" err="1">
                <a:solidFill>
                  <a:srgbClr val="000000"/>
                </a:solidFill>
                <a:latin typeface="Calibri" panose="020F0502020204030204" pitchFamily="34" charset="0"/>
              </a:rPr>
              <a:t>type</a:t>
            </a:r>
            <a:r>
              <a:rPr lang="es-AR" sz="2100" dirty="0">
                <a:solidFill>
                  <a:srgbClr val="000000"/>
                </a:solidFill>
                <a:latin typeface="Calibri" panose="020F0502020204030204" pitchFamily="34" charset="0"/>
              </a:rPr>
              <a:t> C </a:t>
            </a:r>
            <a:r>
              <a:rPr lang="es-AR" sz="2100" dirty="0" err="1">
                <a:solidFill>
                  <a:srgbClr val="000000"/>
                </a:solidFill>
                <a:latin typeface="Calibri" panose="020F0502020204030204" pitchFamily="34" charset="0"/>
              </a:rPr>
              <a:t>injury</a:t>
            </a:r>
            <a:r>
              <a:rPr lang="es-AR" sz="2100" dirty="0">
                <a:solidFill>
                  <a:srgbClr val="000000"/>
                </a:solidFill>
                <a:latin typeface="Calibri" panose="020F0502020204030204" pitchFamily="34" charset="0"/>
              </a:rPr>
              <a:t>): A </a:t>
            </a:r>
            <a:r>
              <a:rPr lang="es-AR" sz="2100" dirty="0" err="1">
                <a:solidFill>
                  <a:srgbClr val="000000"/>
                </a:solidFill>
                <a:latin typeface="Calibri" panose="020F0502020204030204" pitchFamily="34" charset="0"/>
              </a:rPr>
              <a:t>systematic</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review</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surgical</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reduction</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techniques</a:t>
            </a:r>
            <a:r>
              <a:rPr lang="es-AR" sz="2100" dirty="0">
                <a:solidFill>
                  <a:srgbClr val="000000"/>
                </a:solidFill>
                <a:latin typeface="Calibri" panose="020F0502020204030204" pitchFamily="34" charset="0"/>
              </a:rPr>
              <a:t>. J Clin </a:t>
            </a:r>
            <a:r>
              <a:rPr lang="es-AR" sz="2100" dirty="0" err="1">
                <a:solidFill>
                  <a:srgbClr val="000000"/>
                </a:solidFill>
                <a:latin typeface="Calibri" panose="020F0502020204030204" pitchFamily="34" charset="0"/>
              </a:rPr>
              <a:t>Orthop</a:t>
            </a:r>
            <a:r>
              <a:rPr lang="es-AR" sz="2100" dirty="0">
                <a:solidFill>
                  <a:srgbClr val="000000"/>
                </a:solidFill>
                <a:latin typeface="Calibri" panose="020F0502020204030204" pitchFamily="34" charset="0"/>
              </a:rPr>
              <a:t> Trauma. 2020 Sep;11(5):730–41. </a:t>
            </a:r>
          </a:p>
          <a:p>
            <a:pPr marL="92075" indent="-92075" algn="just" fontAlgn="base">
              <a:spcBef>
                <a:spcPts val="0"/>
              </a:spcBef>
              <a:buFont typeface="+mj-lt"/>
              <a:buAutoNum type="arabicPeriod"/>
            </a:pPr>
            <a:r>
              <a:rPr lang="es-AR" sz="2100" dirty="0">
                <a:solidFill>
                  <a:srgbClr val="000000"/>
                </a:solidFill>
                <a:latin typeface="Calibri" panose="020F0502020204030204" pitchFamily="34" charset="0"/>
              </a:rPr>
              <a:t>Wood KB, Li W, </a:t>
            </a:r>
            <a:r>
              <a:rPr lang="es-AR" sz="2100" dirty="0" err="1">
                <a:solidFill>
                  <a:srgbClr val="000000"/>
                </a:solidFill>
                <a:latin typeface="Calibri" panose="020F0502020204030204" pitchFamily="34" charset="0"/>
              </a:rPr>
              <a:t>Lebl</a:t>
            </a:r>
            <a:r>
              <a:rPr lang="es-AR" sz="2100" dirty="0">
                <a:solidFill>
                  <a:srgbClr val="000000"/>
                </a:solidFill>
                <a:latin typeface="Calibri" panose="020F0502020204030204" pitchFamily="34" charset="0"/>
              </a:rPr>
              <a:t> DS, </a:t>
            </a:r>
            <a:r>
              <a:rPr lang="es-AR" sz="2100" dirty="0" err="1">
                <a:solidFill>
                  <a:srgbClr val="000000"/>
                </a:solidFill>
                <a:latin typeface="Calibri" panose="020F0502020204030204" pitchFamily="34" charset="0"/>
              </a:rPr>
              <a:t>Ploumis</a:t>
            </a:r>
            <a:r>
              <a:rPr lang="es-AR" sz="2100" dirty="0">
                <a:solidFill>
                  <a:srgbClr val="000000"/>
                </a:solidFill>
                <a:latin typeface="Calibri" panose="020F0502020204030204" pitchFamily="34" charset="0"/>
              </a:rPr>
              <a:t> A. Management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fractures.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J. 2014 Jan;14(1):145–64. </a:t>
            </a:r>
          </a:p>
          <a:p>
            <a:pPr marL="92075" indent="-92075" algn="just" fontAlgn="base">
              <a:spcBef>
                <a:spcPts val="0"/>
              </a:spcBef>
              <a:buFont typeface="+mj-lt"/>
              <a:buAutoNum type="arabicPeriod"/>
            </a:pPr>
            <a:r>
              <a:rPr lang="es-AR" sz="2100" dirty="0">
                <a:solidFill>
                  <a:srgbClr val="000000"/>
                </a:solidFill>
                <a:latin typeface="Calibri" panose="020F0502020204030204" pitchFamily="34" charset="0"/>
              </a:rPr>
              <a:t>Charles YP, </a:t>
            </a:r>
            <a:r>
              <a:rPr lang="es-AR" sz="2100" dirty="0" err="1">
                <a:solidFill>
                  <a:srgbClr val="000000"/>
                </a:solidFill>
                <a:latin typeface="Calibri" panose="020F0502020204030204" pitchFamily="34" charset="0"/>
              </a:rPr>
              <a:t>Steib</a:t>
            </a:r>
            <a:r>
              <a:rPr lang="es-AR" sz="2100" dirty="0">
                <a:solidFill>
                  <a:srgbClr val="000000"/>
                </a:solidFill>
                <a:latin typeface="Calibri" panose="020F0502020204030204" pitchFamily="34" charset="0"/>
              </a:rPr>
              <a:t> J-P. Management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fractures </a:t>
            </a:r>
            <a:r>
              <a:rPr lang="es-AR" sz="2100" dirty="0" err="1">
                <a:solidFill>
                  <a:srgbClr val="000000"/>
                </a:solidFill>
                <a:latin typeface="Calibri" panose="020F0502020204030204" pitchFamily="34" charset="0"/>
              </a:rPr>
              <a:t>with</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neurologic</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disorder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Orthop</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Traumatol</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Surg</a:t>
            </a:r>
            <a:r>
              <a:rPr lang="es-AR" sz="2100" dirty="0">
                <a:solidFill>
                  <a:srgbClr val="000000"/>
                </a:solidFill>
                <a:latin typeface="Calibri" panose="020F0502020204030204" pitchFamily="34" charset="0"/>
              </a:rPr>
              <a:t> Res. 2015 Feb;101(1):S31–40. </a:t>
            </a:r>
          </a:p>
          <a:p>
            <a:pPr marL="92075" indent="-92075" algn="just" fontAlgn="base">
              <a:spcBef>
                <a:spcPts val="0"/>
              </a:spcBef>
              <a:buFont typeface="+mj-lt"/>
              <a:buAutoNum type="arabicPeriod"/>
            </a:pPr>
            <a:r>
              <a:rPr lang="es-AR" sz="2100" dirty="0" err="1">
                <a:solidFill>
                  <a:srgbClr val="000000"/>
                </a:solidFill>
                <a:latin typeface="Calibri" panose="020F0502020204030204" pitchFamily="34" charset="0"/>
              </a:rPr>
              <a:t>McLain</a:t>
            </a:r>
            <a:r>
              <a:rPr lang="es-AR" sz="2100" dirty="0">
                <a:solidFill>
                  <a:srgbClr val="000000"/>
                </a:solidFill>
                <a:latin typeface="Calibri" panose="020F0502020204030204" pitchFamily="34" charset="0"/>
              </a:rPr>
              <a:t> RF. </a:t>
            </a:r>
            <a:r>
              <a:rPr lang="es-AR" sz="2100" dirty="0" err="1">
                <a:solidFill>
                  <a:srgbClr val="000000"/>
                </a:solidFill>
                <a:latin typeface="Calibri" panose="020F0502020204030204" pitchFamily="34" charset="0"/>
              </a:rPr>
              <a:t>The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Biomechanics</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Long Versus Short </a:t>
            </a:r>
            <a:r>
              <a:rPr lang="es-AR" sz="2100" dirty="0" err="1">
                <a:solidFill>
                  <a:srgbClr val="000000"/>
                </a:solidFill>
                <a:latin typeface="Calibri" panose="020F0502020204030204" pitchFamily="34" charset="0"/>
              </a:rPr>
              <a:t>Fixation</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for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Fractures: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2006 May;31(</a:t>
            </a:r>
            <a:r>
              <a:rPr lang="es-AR" sz="2100" dirty="0" err="1">
                <a:solidFill>
                  <a:srgbClr val="000000"/>
                </a:solidFill>
                <a:latin typeface="Calibri" panose="020F0502020204030204" pitchFamily="34" charset="0"/>
              </a:rPr>
              <a:t>Supplement</a:t>
            </a:r>
            <a:r>
              <a:rPr lang="es-AR" sz="2100" dirty="0">
                <a:solidFill>
                  <a:srgbClr val="000000"/>
                </a:solidFill>
                <a:latin typeface="Calibri" panose="020F0502020204030204" pitchFamily="34" charset="0"/>
              </a:rPr>
              <a:t>):S70–9.</a:t>
            </a:r>
          </a:p>
          <a:p>
            <a:pPr marL="92075" indent="-92075" algn="just" fontAlgn="base">
              <a:spcBef>
                <a:spcPts val="0"/>
              </a:spcBef>
              <a:buFont typeface="+mj-lt"/>
              <a:buAutoNum type="arabicPeriod"/>
            </a:pPr>
            <a:r>
              <a:rPr lang="es-AR" sz="2100" dirty="0" err="1">
                <a:solidFill>
                  <a:srgbClr val="000000"/>
                </a:solidFill>
                <a:latin typeface="Calibri" panose="020F0502020204030204" pitchFamily="34" charset="0"/>
              </a:rPr>
              <a:t>Aly</a:t>
            </a:r>
            <a:r>
              <a:rPr lang="es-AR" sz="2100" dirty="0">
                <a:solidFill>
                  <a:srgbClr val="000000"/>
                </a:solidFill>
                <a:latin typeface="Calibri" panose="020F0502020204030204" pitchFamily="34" charset="0"/>
              </a:rPr>
              <a:t> TA. Short </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versus Long </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Pedicle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Screws</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Fixation</a:t>
            </a:r>
            <a:r>
              <a:rPr lang="es-AR" sz="2100" dirty="0">
                <a:solidFill>
                  <a:srgbClr val="000000"/>
                </a:solidFill>
                <a:latin typeface="Calibri" panose="020F0502020204030204" pitchFamily="34" charset="0"/>
              </a:rPr>
              <a:t> in Management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Burst</a:t>
            </a:r>
            <a:r>
              <a:rPr lang="es-AR" sz="2100" dirty="0">
                <a:solidFill>
                  <a:srgbClr val="000000"/>
                </a:solidFill>
                <a:latin typeface="Calibri" panose="020F0502020204030204" pitchFamily="34" charset="0"/>
              </a:rPr>
              <a:t> Fractures: Meta-</a:t>
            </a:r>
            <a:r>
              <a:rPr lang="es-AR" sz="2100" dirty="0" err="1">
                <a:solidFill>
                  <a:srgbClr val="000000"/>
                </a:solidFill>
                <a:latin typeface="Calibri" panose="020F0502020204030204" pitchFamily="34" charset="0"/>
              </a:rPr>
              <a:t>Analysis</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Asian</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J. 2017 Feb 28;11(1):150–60. </a:t>
            </a:r>
          </a:p>
          <a:p>
            <a:pPr marL="92075" indent="-92075" algn="just" fontAlgn="base">
              <a:spcBef>
                <a:spcPts val="0"/>
              </a:spcBef>
              <a:buFont typeface="+mj-lt"/>
              <a:buAutoNum type="arabicPeriod"/>
            </a:pPr>
            <a:r>
              <a:rPr lang="es-AR" sz="2100" dirty="0">
                <a:solidFill>
                  <a:srgbClr val="000000"/>
                </a:solidFill>
                <a:latin typeface="Calibri" panose="020F0502020204030204" pitchFamily="34" charset="0"/>
              </a:rPr>
              <a:t>El </a:t>
            </a:r>
            <a:r>
              <a:rPr lang="es-AR" sz="2100" dirty="0" err="1">
                <a:solidFill>
                  <a:srgbClr val="000000"/>
                </a:solidFill>
                <a:latin typeface="Calibri" panose="020F0502020204030204" pitchFamily="34" charset="0"/>
              </a:rPr>
              <a:t>Behairy</a:t>
            </a:r>
            <a:r>
              <a:rPr lang="es-AR" sz="2100" dirty="0">
                <a:solidFill>
                  <a:srgbClr val="000000"/>
                </a:solidFill>
                <a:latin typeface="Calibri" panose="020F0502020204030204" pitchFamily="34" charset="0"/>
              </a:rPr>
              <a:t> HF, M Abdelaziz A, Saleh AK, </a:t>
            </a:r>
            <a:r>
              <a:rPr lang="es-AR" sz="2100" dirty="0" err="1">
                <a:solidFill>
                  <a:srgbClr val="000000"/>
                </a:solidFill>
                <a:latin typeface="Calibri" panose="020F0502020204030204" pitchFamily="34" charset="0"/>
              </a:rPr>
              <a:t>Elsherief</a:t>
            </a:r>
            <a:r>
              <a:rPr lang="es-AR" sz="2100" dirty="0">
                <a:solidFill>
                  <a:srgbClr val="000000"/>
                </a:solidFill>
                <a:latin typeface="Calibri" panose="020F0502020204030204" pitchFamily="34" charset="0"/>
              </a:rPr>
              <a:t> FAH, </a:t>
            </a:r>
            <a:r>
              <a:rPr lang="es-AR" sz="2100" dirty="0" err="1">
                <a:solidFill>
                  <a:srgbClr val="000000"/>
                </a:solidFill>
                <a:latin typeface="Calibri" panose="020F0502020204030204" pitchFamily="34" charset="0"/>
              </a:rPr>
              <a:t>Abuomira</a:t>
            </a:r>
            <a:r>
              <a:rPr lang="es-AR" sz="2100" dirty="0">
                <a:solidFill>
                  <a:srgbClr val="000000"/>
                </a:solidFill>
                <a:latin typeface="Calibri" panose="020F0502020204030204" pitchFamily="34" charset="0"/>
              </a:rPr>
              <a:t> IEA, </a:t>
            </a:r>
            <a:r>
              <a:rPr lang="es-AR" sz="2100" dirty="0" err="1">
                <a:solidFill>
                  <a:srgbClr val="000000"/>
                </a:solidFill>
                <a:latin typeface="Calibri" panose="020F0502020204030204" pitchFamily="34" charset="0"/>
              </a:rPr>
              <a:t>Elkawary</a:t>
            </a:r>
            <a:r>
              <a:rPr lang="es-AR" sz="2100" dirty="0">
                <a:solidFill>
                  <a:srgbClr val="000000"/>
                </a:solidFill>
                <a:latin typeface="Calibri" panose="020F0502020204030204" pitchFamily="34" charset="0"/>
              </a:rPr>
              <a:t> AI, et al. Short‐</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Fixation</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Fractures </a:t>
            </a:r>
            <a:r>
              <a:rPr lang="es-AR" sz="2100" dirty="0" err="1">
                <a:solidFill>
                  <a:srgbClr val="000000"/>
                </a:solidFill>
                <a:latin typeface="Calibri" panose="020F0502020204030204" pitchFamily="34" charset="0"/>
              </a:rPr>
              <a:t>with</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Incorporated</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Screws</a:t>
            </a:r>
            <a:r>
              <a:rPr lang="es-AR" sz="2100" dirty="0">
                <a:solidFill>
                  <a:srgbClr val="000000"/>
                </a:solidFill>
                <a:latin typeface="Calibri" panose="020F0502020204030204" pitchFamily="34" charset="0"/>
              </a:rPr>
              <a:t> at </a:t>
            </a:r>
            <a:r>
              <a:rPr lang="es-AR" sz="2100" dirty="0" err="1">
                <a:solidFill>
                  <a:srgbClr val="000000"/>
                </a:solidFill>
                <a:latin typeface="Calibri" panose="020F0502020204030204" pitchFamily="34" charset="0"/>
              </a:rPr>
              <a:t>the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Level</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Fracture. </a:t>
            </a:r>
            <a:r>
              <a:rPr lang="es-AR" sz="2100" dirty="0" err="1">
                <a:solidFill>
                  <a:srgbClr val="000000"/>
                </a:solidFill>
                <a:latin typeface="Calibri" panose="020F0502020204030204" pitchFamily="34" charset="0"/>
              </a:rPr>
              <a:t>Orthop</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Surg</a:t>
            </a:r>
            <a:r>
              <a:rPr lang="es-AR" sz="2100" dirty="0">
                <a:solidFill>
                  <a:srgbClr val="000000"/>
                </a:solidFill>
                <a:latin typeface="Calibri" panose="020F0502020204030204" pitchFamily="34" charset="0"/>
              </a:rPr>
              <a:t>. 2020 Feb;12(1):170–6. </a:t>
            </a:r>
          </a:p>
          <a:p>
            <a:pPr marL="92075" indent="-92075" algn="just" fontAlgn="base">
              <a:spcBef>
                <a:spcPts val="0"/>
              </a:spcBef>
              <a:buFont typeface="+mj-lt"/>
              <a:buAutoNum type="arabicPeriod"/>
            </a:pPr>
            <a:r>
              <a:rPr lang="es-AR" sz="2100" dirty="0" err="1">
                <a:solidFill>
                  <a:srgbClr val="000000"/>
                </a:solidFill>
                <a:latin typeface="Calibri" panose="020F0502020204030204" pitchFamily="34" charset="0"/>
              </a:rPr>
              <a:t>Kapoen</a:t>
            </a:r>
            <a:r>
              <a:rPr lang="es-AR" sz="2100" dirty="0">
                <a:solidFill>
                  <a:srgbClr val="000000"/>
                </a:solidFill>
                <a:latin typeface="Calibri" panose="020F0502020204030204" pitchFamily="34" charset="0"/>
              </a:rPr>
              <a:t> C, Liu Y, </a:t>
            </a:r>
            <a:r>
              <a:rPr lang="es-AR" sz="2100" dirty="0" err="1">
                <a:solidFill>
                  <a:srgbClr val="000000"/>
                </a:solidFill>
                <a:latin typeface="Calibri" panose="020F0502020204030204" pitchFamily="34" charset="0"/>
              </a:rPr>
              <a:t>Bloemers</a:t>
            </a:r>
            <a:r>
              <a:rPr lang="es-AR" sz="2100" dirty="0">
                <a:solidFill>
                  <a:srgbClr val="000000"/>
                </a:solidFill>
                <a:latin typeface="Calibri" panose="020F0502020204030204" pitchFamily="34" charset="0"/>
              </a:rPr>
              <a:t> FW, </a:t>
            </a:r>
            <a:r>
              <a:rPr lang="es-AR" sz="2100" dirty="0" err="1">
                <a:solidFill>
                  <a:srgbClr val="000000"/>
                </a:solidFill>
                <a:latin typeface="Calibri" panose="020F0502020204030204" pitchFamily="34" charset="0"/>
              </a:rPr>
              <a:t>Deunk</a:t>
            </a:r>
            <a:r>
              <a:rPr lang="es-AR" sz="2100" dirty="0">
                <a:solidFill>
                  <a:srgbClr val="000000"/>
                </a:solidFill>
                <a:latin typeface="Calibri" panose="020F0502020204030204" pitchFamily="34" charset="0"/>
              </a:rPr>
              <a:t> J. </a:t>
            </a:r>
            <a:r>
              <a:rPr lang="es-AR" sz="2100" dirty="0" err="1">
                <a:solidFill>
                  <a:srgbClr val="000000"/>
                </a:solidFill>
                <a:latin typeface="Calibri" panose="020F0502020204030204" pitchFamily="34" charset="0"/>
              </a:rPr>
              <a:t>Pedicle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screw</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fixation</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fractures: </a:t>
            </a:r>
            <a:r>
              <a:rPr lang="es-AR" sz="2100" dirty="0" err="1">
                <a:solidFill>
                  <a:srgbClr val="000000"/>
                </a:solidFill>
                <a:latin typeface="Calibri" panose="020F0502020204030204" pitchFamily="34" charset="0"/>
              </a:rPr>
              <a:t>conventional</a:t>
            </a:r>
            <a:r>
              <a:rPr lang="es-AR" sz="2100" dirty="0">
                <a:solidFill>
                  <a:srgbClr val="000000"/>
                </a:solidFill>
                <a:latin typeface="Calibri" panose="020F0502020204030204" pitchFamily="34" charset="0"/>
              </a:rPr>
              <a:t> short </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versus short </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with</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intermediate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screws</a:t>
            </a:r>
            <a:r>
              <a:rPr lang="es-AR" sz="2100" dirty="0">
                <a:solidFill>
                  <a:srgbClr val="000000"/>
                </a:solidFill>
                <a:latin typeface="Calibri" panose="020F0502020204030204" pitchFamily="34" charset="0"/>
              </a:rPr>
              <a:t> at </a:t>
            </a:r>
            <a:r>
              <a:rPr lang="es-AR" sz="2100" dirty="0" err="1">
                <a:solidFill>
                  <a:srgbClr val="000000"/>
                </a:solidFill>
                <a:latin typeface="Calibri" panose="020F0502020204030204" pitchFamily="34" charset="0"/>
              </a:rPr>
              <a:t>the</a:t>
            </a:r>
            <a:r>
              <a:rPr lang="es-AR" sz="2100" dirty="0">
                <a:solidFill>
                  <a:srgbClr val="000000"/>
                </a:solidFill>
                <a:latin typeface="Calibri" panose="020F0502020204030204" pitchFamily="34" charset="0"/>
              </a:rPr>
              <a:t> fracture </a:t>
            </a:r>
            <a:r>
              <a:rPr lang="es-AR" sz="2100" dirty="0" err="1">
                <a:solidFill>
                  <a:srgbClr val="000000"/>
                </a:solidFill>
                <a:latin typeface="Calibri" panose="020F0502020204030204" pitchFamily="34" charset="0"/>
              </a:rPr>
              <a:t>level</a:t>
            </a:r>
            <a:r>
              <a:rPr lang="es-AR" sz="2100" dirty="0">
                <a:solidFill>
                  <a:srgbClr val="000000"/>
                </a:solidFill>
                <a:latin typeface="Calibri" panose="020F0502020204030204" pitchFamily="34" charset="0"/>
              </a:rPr>
              <a:t>—a </a:t>
            </a:r>
            <a:r>
              <a:rPr lang="es-AR" sz="2100" dirty="0" err="1">
                <a:solidFill>
                  <a:srgbClr val="000000"/>
                </a:solidFill>
                <a:latin typeface="Calibri" panose="020F0502020204030204" pitchFamily="34" charset="0"/>
              </a:rPr>
              <a:t>systematic</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review</a:t>
            </a:r>
            <a:r>
              <a:rPr lang="es-AR" sz="2100" dirty="0">
                <a:solidFill>
                  <a:srgbClr val="000000"/>
                </a:solidFill>
                <a:latin typeface="Calibri" panose="020F0502020204030204" pitchFamily="34" charset="0"/>
              </a:rPr>
              <a:t> and meta-</a:t>
            </a:r>
            <a:r>
              <a:rPr lang="es-AR" sz="2100" dirty="0" err="1">
                <a:solidFill>
                  <a:srgbClr val="000000"/>
                </a:solidFill>
                <a:latin typeface="Calibri" panose="020F0502020204030204" pitchFamily="34" charset="0"/>
              </a:rPr>
              <a:t>analysis</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Eur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Spine</a:t>
            </a:r>
            <a:r>
              <a:rPr lang="es-AR" sz="2100" dirty="0">
                <a:solidFill>
                  <a:srgbClr val="000000"/>
                </a:solidFill>
                <a:latin typeface="Calibri" panose="020F0502020204030204" pitchFamily="34" charset="0"/>
              </a:rPr>
              <a:t> J. 2020 Oct;29(10):2491–504. </a:t>
            </a:r>
          </a:p>
          <a:p>
            <a:pPr marL="92075" indent="-92075" algn="just" fontAlgn="base">
              <a:spcBef>
                <a:spcPts val="0"/>
              </a:spcBef>
              <a:buFont typeface="+mj-lt"/>
              <a:buAutoNum type="arabicPeriod"/>
            </a:pPr>
            <a:r>
              <a:rPr lang="es-AR" sz="2100" dirty="0" err="1">
                <a:solidFill>
                  <a:srgbClr val="000000"/>
                </a:solidFill>
                <a:latin typeface="Calibri" panose="020F0502020204030204" pitchFamily="34" charset="0"/>
              </a:rPr>
              <a:t>Gelb</a:t>
            </a:r>
            <a:r>
              <a:rPr lang="es-AR" sz="2100" dirty="0">
                <a:solidFill>
                  <a:srgbClr val="000000"/>
                </a:solidFill>
                <a:latin typeface="Calibri" panose="020F0502020204030204" pitchFamily="34" charset="0"/>
              </a:rPr>
              <a:t> D, Ludwig S, Karp JE, Chung EH, Werner C, Kim T, et al. </a:t>
            </a:r>
            <a:r>
              <a:rPr lang="es-AR" sz="2100" dirty="0" err="1">
                <a:solidFill>
                  <a:srgbClr val="000000"/>
                </a:solidFill>
                <a:latin typeface="Calibri" panose="020F0502020204030204" pitchFamily="34" charset="0"/>
              </a:rPr>
              <a:t>Successful</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Treatment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Fractures </a:t>
            </a:r>
            <a:r>
              <a:rPr lang="es-AR" sz="2100" dirty="0" err="1">
                <a:solidFill>
                  <a:srgbClr val="000000"/>
                </a:solidFill>
                <a:latin typeface="Calibri" panose="020F0502020204030204" pitchFamily="34" charset="0"/>
              </a:rPr>
              <a:t>With</a:t>
            </a:r>
            <a:r>
              <a:rPr lang="es-AR" sz="2100" dirty="0">
                <a:solidFill>
                  <a:srgbClr val="000000"/>
                </a:solidFill>
                <a:latin typeface="Calibri" panose="020F0502020204030204" pitchFamily="34" charset="0"/>
              </a:rPr>
              <a:t> Short-</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Pedicle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Instrumentation</a:t>
            </a:r>
            <a:r>
              <a:rPr lang="es-AR" sz="2100" dirty="0">
                <a:solidFill>
                  <a:srgbClr val="000000"/>
                </a:solidFill>
                <a:latin typeface="Calibri" panose="020F0502020204030204" pitchFamily="34" charset="0"/>
              </a:rPr>
              <a:t>. J </a:t>
            </a:r>
            <a:r>
              <a:rPr lang="es-AR" sz="2100" dirty="0" err="1">
                <a:solidFill>
                  <a:srgbClr val="000000"/>
                </a:solidFill>
                <a:latin typeface="Calibri" panose="020F0502020204030204" pitchFamily="34" charset="0"/>
              </a:rPr>
              <a:t>Spinal</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Disord</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Tech</a:t>
            </a:r>
            <a:r>
              <a:rPr lang="es-AR" sz="2100" dirty="0">
                <a:solidFill>
                  <a:srgbClr val="000000"/>
                </a:solidFill>
                <a:latin typeface="Calibri" panose="020F0502020204030204" pitchFamily="34" charset="0"/>
              </a:rPr>
              <a:t>. 2010 Jul;23(5):293–301. </a:t>
            </a:r>
          </a:p>
          <a:p>
            <a:pPr marL="92075" indent="-92075" algn="just" fontAlgn="base">
              <a:spcBef>
                <a:spcPts val="0"/>
              </a:spcBef>
              <a:buFont typeface="+mj-lt"/>
              <a:buAutoNum type="arabicPeriod"/>
            </a:pPr>
            <a:r>
              <a:rPr lang="es-AR" sz="2100" dirty="0" err="1">
                <a:solidFill>
                  <a:srgbClr val="000000"/>
                </a:solidFill>
                <a:latin typeface="Calibri" panose="020F0502020204030204" pitchFamily="34" charset="0"/>
              </a:rPr>
              <a:t>Tezeren</a:t>
            </a:r>
            <a:r>
              <a:rPr lang="es-AR" sz="2100" dirty="0">
                <a:solidFill>
                  <a:srgbClr val="000000"/>
                </a:solidFill>
                <a:latin typeface="Calibri" panose="020F0502020204030204" pitchFamily="34" charset="0"/>
              </a:rPr>
              <a:t> G, </a:t>
            </a:r>
            <a:r>
              <a:rPr lang="es-AR" sz="2100" dirty="0" err="1">
                <a:solidFill>
                  <a:srgbClr val="000000"/>
                </a:solidFill>
                <a:latin typeface="Calibri" panose="020F0502020204030204" pitchFamily="34" charset="0"/>
              </a:rPr>
              <a:t>Kuru</a:t>
            </a:r>
            <a:r>
              <a:rPr lang="es-AR" sz="2100" dirty="0">
                <a:solidFill>
                  <a:srgbClr val="000000"/>
                </a:solidFill>
                <a:latin typeface="Calibri" panose="020F0502020204030204" pitchFamily="34" charset="0"/>
              </a:rPr>
              <a:t> I. Posterior </a:t>
            </a:r>
            <a:r>
              <a:rPr lang="es-AR" sz="2100" dirty="0" err="1">
                <a:solidFill>
                  <a:srgbClr val="000000"/>
                </a:solidFill>
                <a:latin typeface="Calibri" panose="020F0502020204030204" pitchFamily="34" charset="0"/>
              </a:rPr>
              <a:t>Fixation</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of</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Thoracolumbar</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Burst</a:t>
            </a:r>
            <a:r>
              <a:rPr lang="es-AR" sz="2100" dirty="0">
                <a:solidFill>
                  <a:srgbClr val="000000"/>
                </a:solidFill>
                <a:latin typeface="Calibri" panose="020F0502020204030204" pitchFamily="34" charset="0"/>
              </a:rPr>
              <a:t> Fracture: Short-</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Pedicle</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Fixation</a:t>
            </a:r>
            <a:r>
              <a:rPr lang="es-AR" sz="2100" dirty="0">
                <a:solidFill>
                  <a:srgbClr val="000000"/>
                </a:solidFill>
                <a:latin typeface="Calibri" panose="020F0502020204030204" pitchFamily="34" charset="0"/>
              </a:rPr>
              <a:t> Versus Long-</a:t>
            </a:r>
            <a:r>
              <a:rPr lang="es-AR" sz="2100" dirty="0" err="1">
                <a:solidFill>
                  <a:srgbClr val="000000"/>
                </a:solidFill>
                <a:latin typeface="Calibri" panose="020F0502020204030204" pitchFamily="34" charset="0"/>
              </a:rPr>
              <a:t>Segment</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Instrumentation</a:t>
            </a:r>
            <a:r>
              <a:rPr lang="es-AR" sz="2100" dirty="0">
                <a:solidFill>
                  <a:srgbClr val="000000"/>
                </a:solidFill>
                <a:latin typeface="Calibri" panose="020F0502020204030204" pitchFamily="34" charset="0"/>
              </a:rPr>
              <a:t>. J </a:t>
            </a:r>
            <a:r>
              <a:rPr lang="es-AR" sz="2100" dirty="0" err="1">
                <a:solidFill>
                  <a:srgbClr val="000000"/>
                </a:solidFill>
                <a:latin typeface="Calibri" panose="020F0502020204030204" pitchFamily="34" charset="0"/>
              </a:rPr>
              <a:t>Spinal</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Disord</a:t>
            </a:r>
            <a:r>
              <a:rPr lang="es-AR" sz="2100" dirty="0">
                <a:solidFill>
                  <a:srgbClr val="000000"/>
                </a:solidFill>
                <a:latin typeface="Calibri" panose="020F0502020204030204" pitchFamily="34" charset="0"/>
              </a:rPr>
              <a:t> </a:t>
            </a:r>
            <a:r>
              <a:rPr lang="es-AR" sz="2100" dirty="0" err="1">
                <a:solidFill>
                  <a:srgbClr val="000000"/>
                </a:solidFill>
                <a:latin typeface="Calibri" panose="020F0502020204030204" pitchFamily="34" charset="0"/>
              </a:rPr>
              <a:t>Tech</a:t>
            </a:r>
            <a:r>
              <a:rPr lang="es-AR" sz="2100" dirty="0">
                <a:solidFill>
                  <a:srgbClr val="000000"/>
                </a:solidFill>
                <a:latin typeface="Calibri" panose="020F0502020204030204" pitchFamily="34" charset="0"/>
              </a:rPr>
              <a:t>. 2005 Dec;18(6):485–8. </a:t>
            </a:r>
          </a:p>
          <a:p>
            <a:endParaRPr lang="es-AR" sz="1400" dirty="0"/>
          </a:p>
        </p:txBody>
      </p:sp>
    </p:spTree>
    <p:extLst>
      <p:ext uri="{BB962C8B-B14F-4D97-AF65-F5344CB8AC3E}">
        <p14:creationId xmlns:p14="http://schemas.microsoft.com/office/powerpoint/2010/main" val="241744305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344</TotalTime>
  <Words>1299</Words>
  <Application>Microsoft Office PowerPoint</Application>
  <PresentationFormat>A4 (210 x 297 mm)</PresentationFormat>
  <Paragraphs>45</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USO DE FIJACIONES CORTAS EN FRACTURAS TIPO C TORACOLUMBARES EN PACIENTES CON DAÑO NEUROLÓGICO</vt:lpstr>
      <vt:lpstr>USO DE FIJACIONES CORTAS EN FRACTURAS TIPO C TORACOLUMBARES EN PACIENTES CON DAÑO NEUROLÓGICO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Felipe Amoedo Nores</dc:creator>
  <cp:lastModifiedBy>Felipe Amoedo Nores</cp:lastModifiedBy>
  <cp:revision>16</cp:revision>
  <dcterms:created xsi:type="dcterms:W3CDTF">2022-05-08T18:22:38Z</dcterms:created>
  <dcterms:modified xsi:type="dcterms:W3CDTF">2022-05-15T00:11:16Z</dcterms:modified>
</cp:coreProperties>
</file>